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80"/>
  </p:notesMasterIdLst>
  <p:sldIdLst>
    <p:sldId id="257" r:id="rId2"/>
    <p:sldId id="258" r:id="rId3"/>
    <p:sldId id="265" r:id="rId4"/>
    <p:sldId id="264" r:id="rId5"/>
    <p:sldId id="263" r:id="rId6"/>
    <p:sldId id="262" r:id="rId7"/>
    <p:sldId id="357" r:id="rId8"/>
    <p:sldId id="261" r:id="rId9"/>
    <p:sldId id="260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6" r:id="rId18"/>
    <p:sldId id="277" r:id="rId19"/>
    <p:sldId id="274" r:id="rId20"/>
    <p:sldId id="279" r:id="rId21"/>
    <p:sldId id="278" r:id="rId22"/>
    <p:sldId id="280" r:id="rId23"/>
    <p:sldId id="289" r:id="rId24"/>
    <p:sldId id="284" r:id="rId25"/>
    <p:sldId id="283" r:id="rId26"/>
    <p:sldId id="282" r:id="rId27"/>
    <p:sldId id="286" r:id="rId28"/>
    <p:sldId id="292" r:id="rId29"/>
    <p:sldId id="293" r:id="rId30"/>
    <p:sldId id="291" r:id="rId31"/>
    <p:sldId id="288" r:id="rId32"/>
    <p:sldId id="295" r:id="rId33"/>
    <p:sldId id="294" r:id="rId34"/>
    <p:sldId id="285" r:id="rId35"/>
    <p:sldId id="290" r:id="rId36"/>
    <p:sldId id="331" r:id="rId37"/>
    <p:sldId id="332" r:id="rId38"/>
    <p:sldId id="297" r:id="rId39"/>
    <p:sldId id="298" r:id="rId40"/>
    <p:sldId id="334" r:id="rId41"/>
    <p:sldId id="335" r:id="rId42"/>
    <p:sldId id="299" r:id="rId43"/>
    <p:sldId id="300" r:id="rId44"/>
    <p:sldId id="301" r:id="rId45"/>
    <p:sldId id="302" r:id="rId46"/>
    <p:sldId id="296" r:id="rId47"/>
    <p:sldId id="268" r:id="rId48"/>
    <p:sldId id="340" r:id="rId49"/>
    <p:sldId id="311" r:id="rId50"/>
    <p:sldId id="312" r:id="rId51"/>
    <p:sldId id="305" r:id="rId52"/>
    <p:sldId id="306" r:id="rId53"/>
    <p:sldId id="307" r:id="rId54"/>
    <p:sldId id="303" r:id="rId55"/>
    <p:sldId id="304" r:id="rId56"/>
    <p:sldId id="327" r:id="rId57"/>
    <p:sldId id="328" r:id="rId58"/>
    <p:sldId id="329" r:id="rId59"/>
    <p:sldId id="308" r:id="rId60"/>
    <p:sldId id="309" r:id="rId61"/>
    <p:sldId id="310" r:id="rId62"/>
    <p:sldId id="342" r:id="rId63"/>
    <p:sldId id="341" r:id="rId64"/>
    <p:sldId id="336" r:id="rId65"/>
    <p:sldId id="343" r:id="rId66"/>
    <p:sldId id="344" r:id="rId67"/>
    <p:sldId id="318" r:id="rId68"/>
    <p:sldId id="345" r:id="rId69"/>
    <p:sldId id="346" r:id="rId70"/>
    <p:sldId id="347" r:id="rId71"/>
    <p:sldId id="353" r:id="rId72"/>
    <p:sldId id="354" r:id="rId73"/>
    <p:sldId id="352" r:id="rId74"/>
    <p:sldId id="348" r:id="rId75"/>
    <p:sldId id="355" r:id="rId76"/>
    <p:sldId id="351" r:id="rId77"/>
    <p:sldId id="356" r:id="rId78"/>
    <p:sldId id="349" r:id="rId79"/>
  </p:sldIdLst>
  <p:sldSz cx="12192000" cy="6858000"/>
  <p:notesSz cx="6858000" cy="1076325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l rosner" initials="tr" lastIdx="2" clrIdx="0">
    <p:extLst>
      <p:ext uri="{19B8F6BF-5375-455C-9EA6-DF929625EA0E}">
        <p15:presenceInfo xmlns:p15="http://schemas.microsoft.com/office/powerpoint/2012/main" userId="ff2c3313edfe92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31" autoAdjust="0"/>
    <p:restoredTop sz="94660"/>
  </p:normalViewPr>
  <p:slideViewPr>
    <p:cSldViewPr snapToGrid="0">
      <p:cViewPr varScale="1">
        <p:scale>
          <a:sx n="85" d="100"/>
          <a:sy n="85" d="100"/>
        </p:scale>
        <p:origin x="3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7T11:02:16.073" idx="1">
    <p:pos x="1511" y="640"/>
    <p:text>https://www.analyticsvidhya.com/blog/2016/12/introduction-to-feature-selection-methods-with-an-example-or-how-to-select-the-right-variables/
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7T11:07:47.757" idx="2">
    <p:pos x="525" y="1149"/>
    <p:text>https://www.analyticsvidhya.com/blog/2016/12/introduction-to-feature-selection-methods-with-an-example-or-how-to-select-the-right-variables/
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A19985C-8FAE-47E9-A26F-95A6C032757D}" type="datetimeFigureOut">
              <a:rPr lang="he-IL"/>
              <a:t>י"ח/אב/תשע"ט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D3A77CF-1AA6-41A6-B339-5BC070400BB2}" type="slidenum">
              <a:rPr lang="he-IL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096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3939750/understanding-max-features-parameter-in-randomforestregressor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r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he-IL"/>
              <a:t>Z-Score</a:t>
            </a:r>
            <a:endParaRPr lang="en-US"/>
          </a:p>
          <a:p>
            <a:pPr marL="285750" indent="-285750" algn="r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he-IL"/>
              <a:t>Gaussian Mixture Model</a:t>
            </a:r>
            <a:endParaRPr lang="en-US"/>
          </a:p>
          <a:p>
            <a:pPr marL="285750" indent="-285750" algn="r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he-IL">
                <a:cs typeface="Calibri"/>
              </a:rPr>
              <a:t>Cluster - unsupervised</a:t>
            </a:r>
            <a:endParaRPr lang="en-US"/>
          </a:p>
          <a:p>
            <a:pPr marL="285750" indent="-285750" algn="r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he-IL">
                <a:cs typeface="Calibri"/>
              </a:rPr>
              <a:t>Nearest Neighbor Analysis - supervisd</a:t>
            </a:r>
            <a:endParaRPr lang="en-US"/>
          </a:p>
          <a:p>
            <a:pPr marL="285750" indent="-285750" algn="r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he-IL"/>
              <a:t>PCA</a:t>
            </a:r>
            <a:endParaRPr lang="en-US"/>
          </a:p>
          <a:p>
            <a:pPr marL="285750" indent="-285750" algn="r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he-IL"/>
              <a:t>Hierarchical Clustering</a:t>
            </a:r>
            <a:endParaRPr lang="en-US"/>
          </a:p>
          <a:p>
            <a:pPr algn="r">
              <a:lnSpc>
                <a:spcPct val="90000"/>
              </a:lnSpc>
              <a:spcBef>
                <a:spcPts val="1000"/>
              </a:spcBef>
            </a:pPr>
            <a:endParaRPr lang="he-IL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A77CF-1AA6-41A6-B339-5BC070400BB2}" type="slidenum">
              <a:rPr lang="he-IL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34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מהמיט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אפ</a:t>
            </a:r>
            <a:r>
              <a:rPr lang="en-US" dirty="0">
                <a:cs typeface="Calibri"/>
              </a:rPr>
              <a:t> + </a:t>
            </a:r>
            <a:r>
              <a:rPr lang="en-US" dirty="0" err="1">
                <a:cs typeface="Calibri"/>
              </a:rPr>
              <a:t>ניתן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להוסיף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סימולציה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A77CF-1AA6-41A6-B339-5BC070400BB2}" type="slidenum">
              <a:rPr lang="he-IL"/>
              <a:t>46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390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b="1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A77CF-1AA6-41A6-B339-5BC070400BB2}" type="slidenum">
              <a:rPr lang="he-IL"/>
              <a:t>51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6393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/>
              <a:t>H1 does not separate the classes. H2 does, but only with a small margin. H3 separates them with the maximal margin.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A77CF-1AA6-41A6-B339-5BC070400BB2}" type="slidenum">
              <a:rPr lang="he-IL"/>
              <a:t>71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38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/>
              <a:t>Maximum-margin hyperplane and margins for an SVM trained with samples from two classes. Samples on the margin are called the support vectors.</a:t>
            </a:r>
          </a:p>
          <a:p>
            <a:pPr algn="r"/>
            <a:r>
              <a:rPr lang="he-IL">
                <a:cs typeface="Calibri"/>
              </a:rPr>
              <a:t>C=1/LAMBDA</a:t>
            </a:r>
            <a:endParaRPr lang="he-IL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A77CF-1AA6-41A6-B339-5BC070400BB2}" type="slidenum">
              <a:rPr lang="he-IL"/>
              <a:t>72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5844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https://stackoverflow.com/questions/23939750/understanding-max-features-parameter-in-randomforestregressor</a:t>
            </a:r>
          </a:p>
          <a:p>
            <a:r>
              <a:rPr lang="en-US"/>
              <a:t>[max_features] is the size of the random subsets of features to consider when splitting a node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A77CF-1AA6-41A6-B339-5BC070400BB2}" type="slidenum">
              <a:rPr lang="he-IL"/>
              <a:t>77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428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י"ח/אב/תשע"ט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964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י"ח/אב/תשע"ט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0430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י"ח/אב/תשע"ט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412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י"ח/אב/תשע"ט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9925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י"ח/אב/תשע"ט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1268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י"ח/אב/תשע"ט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665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י"ח/אב/תשע"ט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7419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י"ח/אב/תשע"ט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209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י"ח/אב/תשע"ט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0668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י"ח/אב/תשע"ט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8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י"ח/אב/תשע"ט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3462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BA6C2-223D-49D5-8CD2-1757D9EC7028}" type="datetimeFigureOut">
              <a:rPr lang="he-IL" smtClean="0"/>
              <a:t>י"ח/אב/תשע"ט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589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מתודולוגיות עבודה ב-DS</a:t>
            </a:r>
            <a:endParaRPr lang="he-IL" dirty="0">
              <a:cs typeface="Times New Roman"/>
            </a:endParaRP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דגשים בתהליך העבודה - הכנת המידע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03170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AFB7E7-9D88-4D17-BCC0-6BDCEA8E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PCA</a:t>
            </a:r>
            <a:endParaRPr lang="he-IL" dirty="0"/>
          </a:p>
        </p:txBody>
      </p:sp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94C5649E-7846-4454-9091-3B74C01AD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148" y="1825625"/>
            <a:ext cx="44577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19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BB7E34-121B-4B2F-B628-E96365CB8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בדיקת </a:t>
            </a:r>
            <a:r>
              <a:rPr lang="he-IL" dirty="0" err="1">
                <a:cs typeface="Times New Roman"/>
              </a:rPr>
              <a:t>outliers</a:t>
            </a:r>
            <a:r>
              <a:rPr lang="he-IL" dirty="0">
                <a:cs typeface="Times New Roman"/>
              </a:rPr>
              <a:t> ב-</a:t>
            </a:r>
            <a:r>
              <a:rPr lang="he-IL" dirty="0" err="1">
                <a:cs typeface="Times New Roman"/>
              </a:rPr>
              <a:t>Data</a:t>
            </a:r>
            <a:endParaRPr lang="he-IL" dirty="0">
              <a:cs typeface="Times New Roman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5ED0C9D-A423-4574-B993-2EB16F281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מוטיבציה</a:t>
            </a:r>
          </a:p>
          <a:p>
            <a:pPr lvl="1"/>
            <a:r>
              <a:rPr lang="he-IL" dirty="0">
                <a:cs typeface="Arial"/>
              </a:rPr>
              <a:t>בדיקה של תקינות ה-</a:t>
            </a:r>
            <a:r>
              <a:rPr lang="he-IL" dirty="0" err="1">
                <a:cs typeface="Arial"/>
              </a:rPr>
              <a:t>Data</a:t>
            </a:r>
          </a:p>
          <a:p>
            <a:pPr lvl="1"/>
            <a:r>
              <a:rPr lang="he-IL" dirty="0">
                <a:cs typeface="Arial"/>
              </a:rPr>
              <a:t>רגישות של אלגוריתמים לומדים לטווח של הערכים (</a:t>
            </a:r>
            <a:r>
              <a:rPr lang="he-IL" dirty="0">
                <a:latin typeface="Calibri"/>
                <a:cs typeface="Arial"/>
              </a:rPr>
              <a:t>K-</a:t>
            </a:r>
            <a:r>
              <a:rPr lang="he-IL" dirty="0" err="1">
                <a:latin typeface="Calibri"/>
                <a:cs typeface="Arial"/>
              </a:rPr>
              <a:t>Means</a:t>
            </a:r>
            <a:r>
              <a:rPr lang="he-IL" dirty="0">
                <a:latin typeface="Calibri"/>
                <a:cs typeface="Arial"/>
              </a:rPr>
              <a:t> </a:t>
            </a:r>
            <a:r>
              <a:rPr lang="he-IL" dirty="0" err="1">
                <a:latin typeface="Calibri"/>
                <a:cs typeface="Arial"/>
              </a:rPr>
              <a:t>Logistic</a:t>
            </a:r>
            <a:r>
              <a:rPr lang="he-IL" dirty="0">
                <a:latin typeface="Calibri"/>
                <a:cs typeface="Arial"/>
              </a:rPr>
              <a:t> </a:t>
            </a:r>
            <a:r>
              <a:rPr lang="he-IL" dirty="0" err="1">
                <a:latin typeface="Calibri"/>
                <a:cs typeface="Arial"/>
              </a:rPr>
              <a:t>Regression</a:t>
            </a:r>
            <a:r>
              <a:rPr lang="he-IL" dirty="0">
                <a:latin typeface="Calibri"/>
                <a:cs typeface="Arial"/>
              </a:rPr>
              <a:t>)</a:t>
            </a:r>
            <a:r>
              <a:rPr lang="he-IL" dirty="0">
                <a:latin typeface="Arial"/>
                <a:cs typeface="Arial"/>
              </a:rPr>
              <a:t> </a:t>
            </a:r>
            <a:endParaRPr lang="he-IL"/>
          </a:p>
          <a:p>
            <a:pPr lvl="1"/>
            <a:r>
              <a:rPr lang="he-IL" dirty="0">
                <a:latin typeface="Arial"/>
                <a:cs typeface="Arial"/>
              </a:rPr>
              <a:t>אנומליות גורמות להטיה של תהליך הלמידה, כתוצאה מכך זמן הלימוד יותר ארוך והדיוק קטן יותר</a:t>
            </a:r>
          </a:p>
          <a:p>
            <a:r>
              <a:rPr lang="he-IL" dirty="0">
                <a:solidFill>
                  <a:srgbClr val="000000"/>
                </a:solidFill>
                <a:latin typeface="Arial"/>
                <a:cs typeface="Arial"/>
              </a:rPr>
              <a:t>שיטות</a:t>
            </a:r>
          </a:p>
          <a:p>
            <a:pPr lvl="1"/>
            <a:r>
              <a:rPr lang="he-IL" dirty="0" err="1">
                <a:latin typeface="Arial"/>
                <a:cs typeface="Arial"/>
              </a:rPr>
              <a:t>Data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dirty="0" err="1">
                <a:latin typeface="Arial"/>
                <a:cs typeface="Arial"/>
              </a:rPr>
              <a:t>Visualization</a:t>
            </a:r>
          </a:p>
          <a:p>
            <a:pPr lvl="1"/>
            <a:r>
              <a:rPr lang="he-IL" dirty="0">
                <a:latin typeface="Arial"/>
                <a:cs typeface="Arial"/>
              </a:rPr>
              <a:t>שיטות סטטיסטיות</a:t>
            </a:r>
          </a:p>
          <a:p>
            <a:pPr lvl="1"/>
            <a:r>
              <a:rPr lang="he-IL" dirty="0" err="1">
                <a:latin typeface="Arial"/>
                <a:cs typeface="Arial"/>
              </a:rPr>
              <a:t>Projection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dirty="0" err="1">
                <a:latin typeface="Arial"/>
                <a:cs typeface="Arial"/>
              </a:rPr>
              <a:t>methods</a:t>
            </a:r>
            <a:r>
              <a:rPr lang="he-IL" dirty="0">
                <a:latin typeface="Arial"/>
                <a:cs typeface="Arial"/>
              </a:rPr>
              <a:t> - PCA</a:t>
            </a:r>
          </a:p>
          <a:p>
            <a:endParaRPr lang="he-IL" dirty="0">
              <a:latin typeface="Arial"/>
              <a:cs typeface="Arial"/>
            </a:endParaRPr>
          </a:p>
          <a:p>
            <a:endParaRPr lang="he-IL" dirty="0">
              <a:latin typeface="Arial"/>
              <a:cs typeface="Arial"/>
            </a:endParaRPr>
          </a:p>
          <a:p>
            <a:endParaRPr lang="he-IL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779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D55AB1E-DF26-4EE6-9C0E-2D62598B6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בדיקת רגישות של אלגוריתמים ל-</a:t>
            </a:r>
            <a:r>
              <a:rPr lang="he-IL" dirty="0" err="1">
                <a:cs typeface="Times New Roman"/>
              </a:rPr>
              <a:t>outlier</a:t>
            </a:r>
            <a:endParaRPr lang="he-IL" dirty="0" err="1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4C1ECC0-0283-4FB3-B95D-8840A67C0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latin typeface="Arial"/>
                <a:cs typeface="Arial"/>
              </a:rPr>
              <a:t>הרצה של מודל מספר רב של פעמים</a:t>
            </a:r>
          </a:p>
          <a:p>
            <a:r>
              <a:rPr lang="he-IL" dirty="0">
                <a:latin typeface="Arial"/>
                <a:cs typeface="Arial"/>
              </a:rPr>
              <a:t>בכל הרצה יוצרים באופן מלאכותי מספר דוגמאות שהם </a:t>
            </a:r>
            <a:r>
              <a:rPr lang="he-IL" dirty="0" err="1">
                <a:latin typeface="Arial"/>
                <a:cs typeface="Arial"/>
              </a:rPr>
              <a:t>outliers</a:t>
            </a:r>
            <a:r>
              <a:rPr lang="he-IL" dirty="0">
                <a:latin typeface="Arial"/>
                <a:cs typeface="Arial"/>
              </a:rPr>
              <a:t> </a:t>
            </a:r>
          </a:p>
          <a:p>
            <a:r>
              <a:rPr lang="he-IL" dirty="0">
                <a:latin typeface="Arial"/>
                <a:cs typeface="Arial"/>
              </a:rPr>
              <a:t>בכל הרצה מגדילים את הערך של ה-</a:t>
            </a:r>
            <a:r>
              <a:rPr lang="he-IL" dirty="0" err="1">
                <a:latin typeface="Arial"/>
                <a:cs typeface="Arial"/>
              </a:rPr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125229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4948849-9423-4A04-B378-2C9821C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רגישות של </a:t>
            </a:r>
            <a:r>
              <a:rPr lang="he-IL" dirty="0" err="1">
                <a:latin typeface="Calibri Light"/>
                <a:cs typeface="Times New Roman"/>
              </a:rPr>
              <a:t>Logistic</a:t>
            </a:r>
            <a:r>
              <a:rPr lang="he-IL" dirty="0">
                <a:latin typeface="Calibri Light"/>
                <a:cs typeface="Times New Roman"/>
              </a:rPr>
              <a:t> </a:t>
            </a:r>
            <a:r>
              <a:rPr lang="he-IL" dirty="0" err="1">
                <a:latin typeface="Calibri Light"/>
                <a:cs typeface="Times New Roman"/>
              </a:rPr>
              <a:t>Regression</a:t>
            </a:r>
            <a:r>
              <a:rPr lang="he-IL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03259FB3-D352-4230-8884-49B35273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2" y="1613226"/>
            <a:ext cx="4887212" cy="3868194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57B19E24-A130-460B-BB03-4C532C106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151" y="1691111"/>
            <a:ext cx="4896678" cy="390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88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82660FB-63D8-4E4B-A789-52A7702F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רגישות של </a:t>
            </a:r>
            <a:r>
              <a:rPr lang="he-IL" dirty="0" err="1">
                <a:cs typeface="Times New Roman"/>
              </a:rPr>
              <a:t>Random</a:t>
            </a:r>
            <a:r>
              <a:rPr lang="he-IL" dirty="0">
                <a:cs typeface="Times New Roman"/>
              </a:rPr>
              <a:t> </a:t>
            </a:r>
            <a:r>
              <a:rPr lang="he-IL" dirty="0" err="1">
                <a:cs typeface="Times New Roman"/>
              </a:rPr>
              <a:t>Forest</a:t>
            </a:r>
            <a:endParaRPr lang="he-IL" dirty="0" err="1"/>
          </a:p>
        </p:txBody>
      </p:sp>
      <p:pic>
        <p:nvPicPr>
          <p:cNvPr id="4" name="תמונה 4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6BAE864A-B379-4D80-9019-EF61E8432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7" y="1812245"/>
            <a:ext cx="4994337" cy="3930764"/>
          </a:xfrm>
          <a:prstGeom prst="rect">
            <a:avLst/>
          </a:prstGeom>
        </p:spPr>
      </p:pic>
      <p:pic>
        <p:nvPicPr>
          <p:cNvPr id="6" name="תמונה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09F189B1-EC27-414C-A281-A6CDC11AE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341" y="1991539"/>
            <a:ext cx="4546101" cy="357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03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97C52F5-4C3C-43B4-AFA2-31AB1E6F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רגישות של K-</a:t>
            </a:r>
            <a:r>
              <a:rPr lang="he-IL" dirty="0" err="1">
                <a:cs typeface="Times New Roman"/>
              </a:rPr>
              <a:t>Means</a:t>
            </a:r>
            <a:endParaRPr lang="he-IL" dirty="0" err="1"/>
          </a:p>
        </p:txBody>
      </p:sp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82A0866B-40ED-450D-A753-A4ED3ACC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88" y="1433441"/>
            <a:ext cx="5417670" cy="4344725"/>
          </a:xfrm>
          <a:prstGeom prst="rect">
            <a:avLst/>
          </a:prstGeom>
        </p:spPr>
      </p:pic>
      <p:pic>
        <p:nvPicPr>
          <p:cNvPr id="6" name="תמונה 6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0481A3A1-13EC-4E1D-A233-0DCC0E5B0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910" y="1598206"/>
            <a:ext cx="5049121" cy="401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697DEC-07DC-4EF0-ADDB-AAB838CE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 – 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Visualization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C4363BD-5CFD-4763-A31B-E5CCB27A8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הצגת מאפיינים בדידים / קטגוריות</a:t>
            </a: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</p:txBody>
      </p:sp>
      <p:pic>
        <p:nvPicPr>
          <p:cNvPr id="6" name="תמונה 6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717E2B7D-40AD-4CAD-A771-0DF349B7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10" y="2420839"/>
            <a:ext cx="3727647" cy="3943705"/>
          </a:xfrm>
          <a:prstGeom prst="rect">
            <a:avLst/>
          </a:prstGeom>
        </p:spPr>
      </p:pic>
      <p:pic>
        <p:nvPicPr>
          <p:cNvPr id="8" name="תמונה 8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8B107072-4009-40D5-9717-F3D480CC6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773" y="2421302"/>
            <a:ext cx="3737113" cy="393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16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D56FF5A-D567-4B1F-87BB-F4CBF7F8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– 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Visualization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F8A44D-F05D-4B43-B52A-000353973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latin typeface="Arial"/>
                <a:cs typeface="Arial"/>
              </a:rPr>
              <a:t>הצגת מאפיינים בדידים / קטגוריות</a:t>
            </a:r>
            <a:endParaRPr lang="he-IL" dirty="0"/>
          </a:p>
        </p:txBody>
      </p:sp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FB2FE4EA-0AF4-4BFF-8B7E-43C26CCB6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61" y="2340021"/>
            <a:ext cx="5033932" cy="3956609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BE88AD6A-56CC-4EF3-BBD8-0E63975DC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953" y="2466966"/>
            <a:ext cx="5554553" cy="37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79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D56FF5A-D567-4B1F-87BB-F4CBF7F8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– 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Visualization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F8A44D-F05D-4B43-B52A-000353973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latin typeface="Arial"/>
                <a:cs typeface="Arial"/>
              </a:rPr>
              <a:t>הצגת מאפיינים רציפים</a:t>
            </a:r>
            <a:endParaRPr lang="he-IL" dirty="0">
              <a:cs typeface="Arial"/>
            </a:endParaRPr>
          </a:p>
        </p:txBody>
      </p:sp>
      <p:pic>
        <p:nvPicPr>
          <p:cNvPr id="5" name="תמונה 6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FBD72EC0-EE69-4ABC-A2A9-8B4160FA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95" y="2349068"/>
            <a:ext cx="5431498" cy="3887380"/>
          </a:xfrm>
          <a:prstGeom prst="rect">
            <a:avLst/>
          </a:prstGeom>
        </p:spPr>
      </p:pic>
      <p:pic>
        <p:nvPicPr>
          <p:cNvPr id="8" name="תמונה 8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FC16B9F3-300D-4DB4-928E-603978E64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245" y="2464804"/>
            <a:ext cx="5147522" cy="370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72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697DEC-07DC-4EF0-ADDB-AAB838CE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 – שיטות סטטיסטיות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C4363BD-5CFD-4763-A31B-E5CCB27A8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Z-</a:t>
            </a:r>
            <a:r>
              <a:rPr lang="he-IL" err="1">
                <a:cs typeface="Arial"/>
              </a:rPr>
              <a:t>Score</a:t>
            </a:r>
          </a:p>
          <a:p>
            <a:r>
              <a:rPr lang="he-IL" err="1">
                <a:latin typeface="Arial"/>
                <a:cs typeface="Arial"/>
              </a:rPr>
              <a:t>Gaussian</a:t>
            </a:r>
            <a:r>
              <a:rPr lang="he-IL" dirty="0">
                <a:latin typeface="Arial"/>
                <a:cs typeface="Arial"/>
              </a:rPr>
              <a:t> </a:t>
            </a:r>
            <a:r>
              <a:rPr lang="he-IL" err="1">
                <a:latin typeface="Arial"/>
                <a:cs typeface="Arial"/>
              </a:rPr>
              <a:t>Mixture</a:t>
            </a:r>
            <a:r>
              <a:rPr lang="he-IL" dirty="0">
                <a:latin typeface="Arial"/>
                <a:cs typeface="Arial"/>
              </a:rPr>
              <a:t> </a:t>
            </a:r>
            <a:r>
              <a:rPr lang="he-IL" err="1">
                <a:latin typeface="Arial"/>
                <a:cs typeface="Arial"/>
              </a:rPr>
              <a:t>Model</a:t>
            </a:r>
          </a:p>
          <a:p>
            <a:r>
              <a:rPr lang="he-IL" err="1">
                <a:latin typeface="Arial"/>
                <a:cs typeface="Arial"/>
              </a:rPr>
              <a:t>Cluster</a:t>
            </a:r>
            <a:endParaRPr lang="en-US" err="1">
              <a:latin typeface="Arial"/>
              <a:cs typeface="Arial"/>
            </a:endParaRPr>
          </a:p>
          <a:p>
            <a:r>
              <a:rPr lang="he-IL" err="1">
                <a:latin typeface="Arial"/>
                <a:cs typeface="Arial"/>
              </a:rPr>
              <a:t>Nearest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Neighbor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Analysis</a:t>
            </a:r>
          </a:p>
          <a:p>
            <a:r>
              <a:rPr lang="he-IL" dirty="0">
                <a:latin typeface="Arial"/>
                <a:cs typeface="Arial"/>
              </a:rPr>
              <a:t>PCA</a:t>
            </a:r>
          </a:p>
          <a:p>
            <a:r>
              <a:rPr lang="he-IL">
                <a:latin typeface="Arial"/>
                <a:cs typeface="Arial"/>
              </a:rPr>
              <a:t>Hierarchical Clustering</a:t>
            </a:r>
          </a:p>
          <a:p>
            <a:pPr marL="0" indent="0">
              <a:buNone/>
            </a:pPr>
            <a:endParaRPr lang="he-IL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63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91FE89E-A295-483C-BE39-BD6B375EE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תוכן עניינים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B68FA3A-95D6-4CD1-8114-CA28E7C22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latin typeface="Arial"/>
                <a:cs typeface="Arial"/>
              </a:rPr>
              <a:t>הכנת המידע</a:t>
            </a:r>
          </a:p>
          <a:p>
            <a:pPr lvl="1"/>
            <a:r>
              <a:rPr lang="he-IL" dirty="0" err="1">
                <a:latin typeface="Arial"/>
                <a:cs typeface="Arial"/>
              </a:rPr>
              <a:t>Data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dirty="0" err="1">
                <a:latin typeface="Arial"/>
                <a:cs typeface="Arial"/>
              </a:rPr>
              <a:t>Visualization</a:t>
            </a:r>
            <a:endParaRPr lang="en-US" dirty="0" err="1">
              <a:latin typeface="Arial"/>
              <a:cs typeface="Arial"/>
            </a:endParaRPr>
          </a:p>
          <a:p>
            <a:pPr lvl="1"/>
            <a:r>
              <a:rPr lang="he-IL" dirty="0">
                <a:latin typeface="Arial"/>
                <a:cs typeface="Arial"/>
              </a:rPr>
              <a:t>בדיקת </a:t>
            </a:r>
            <a:r>
              <a:rPr lang="he-IL" dirty="0" err="1">
                <a:latin typeface="Arial"/>
                <a:cs typeface="Arial"/>
              </a:rPr>
              <a:t>outliers</a:t>
            </a:r>
            <a:r>
              <a:rPr lang="he-IL" dirty="0">
                <a:latin typeface="Arial"/>
                <a:cs typeface="Arial"/>
              </a:rPr>
              <a:t> ב-</a:t>
            </a:r>
            <a:r>
              <a:rPr lang="he-IL" dirty="0" err="1">
                <a:latin typeface="Arial"/>
                <a:cs typeface="Arial"/>
              </a:rPr>
              <a:t>Data</a:t>
            </a:r>
            <a:endParaRPr lang="en-US" dirty="0" err="1">
              <a:latin typeface="Arial"/>
              <a:cs typeface="Arial"/>
            </a:endParaRPr>
          </a:p>
          <a:p>
            <a:pPr lvl="1"/>
            <a:r>
              <a:rPr lang="he-IL" dirty="0" err="1">
                <a:latin typeface="Arial"/>
                <a:cs typeface="Arial"/>
              </a:rPr>
              <a:t>Feature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dirty="0" err="1">
                <a:latin typeface="Arial"/>
                <a:cs typeface="Arial"/>
              </a:rPr>
              <a:t>Selection</a:t>
            </a:r>
          </a:p>
          <a:p>
            <a:pPr lvl="1"/>
            <a:endParaRPr lang="he-IL" dirty="0">
              <a:latin typeface="Arial"/>
              <a:cs typeface="Arial"/>
            </a:endParaRPr>
          </a:p>
          <a:p>
            <a:pPr lvl="1"/>
            <a:endParaRPr lang="he-IL" dirty="0">
              <a:latin typeface="Arial"/>
              <a:cs typeface="Arial"/>
            </a:endParaRPr>
          </a:p>
          <a:p>
            <a:endParaRPr lang="he-IL" dirty="0">
              <a:latin typeface="Calibri" panose="020F050202020403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6097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53D79F8-3BEA-4CA9-913C-7B55EA64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- Z-</a:t>
            </a:r>
            <a:r>
              <a:rPr lang="he-IL" dirty="0" err="1">
                <a:latin typeface="Times New Roman"/>
                <a:cs typeface="Times New Roman"/>
              </a:rPr>
              <a:t>Score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009F62D-99C7-41F1-BC18-C2010E827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Z-</a:t>
            </a:r>
            <a:r>
              <a:rPr lang="he-IL" dirty="0" err="1">
                <a:cs typeface="Arial"/>
              </a:rPr>
              <a:t>Score</a:t>
            </a:r>
            <a:r>
              <a:rPr lang="he-IL" dirty="0">
                <a:cs typeface="Arial"/>
              </a:rPr>
              <a:t> , </a:t>
            </a:r>
            <a:r>
              <a:rPr lang="he-IL" dirty="0" err="1">
                <a:cs typeface="Arial"/>
              </a:rPr>
              <a:t>Standard</a:t>
            </a:r>
            <a:r>
              <a:rPr lang="he-IL" dirty="0">
                <a:cs typeface="Arial"/>
              </a:rPr>
              <a:t> </a:t>
            </a:r>
            <a:r>
              <a:rPr lang="he-IL" dirty="0" err="1">
                <a:cs typeface="Arial"/>
              </a:rPr>
              <a:t>Score</a:t>
            </a:r>
            <a:r>
              <a:rPr lang="he-IL" dirty="0">
                <a:cs typeface="Arial"/>
              </a:rPr>
              <a:t> – ציון תקן המבטא את המרחק של ערך תצפית מהממוצע (תוחלת) במונחים של סטיות תקן</a:t>
            </a:r>
            <a:endParaRPr lang="he-IL" dirty="0">
              <a:cs typeface="Arial" panose="020B0604020202020204" pitchFamily="34" charset="0"/>
            </a:endParaRPr>
          </a:p>
          <a:p>
            <a:r>
              <a:rPr lang="he-IL" dirty="0">
                <a:latin typeface="Calibri"/>
                <a:cs typeface="Arial"/>
              </a:rPr>
              <a:t>ציון התקן יכול לקבל כל ערך חיובי או שלילי, כאשר ערך חיובי מצביע על תצפית גבוהה בערכה המספרי מהממוצע של </a:t>
            </a:r>
            <a:r>
              <a:rPr lang="he-IL" dirty="0" err="1">
                <a:latin typeface="Calibri"/>
                <a:cs typeface="Arial"/>
              </a:rPr>
              <a:t>האוכלוסיה</a:t>
            </a:r>
            <a:r>
              <a:rPr lang="he-IL" dirty="0">
                <a:latin typeface="Calibri"/>
                <a:cs typeface="Arial"/>
              </a:rPr>
              <a:t>, וערך שלילי מצביע על תצפית נמוכה.</a:t>
            </a:r>
          </a:p>
          <a:p>
            <a:r>
              <a:rPr lang="he-IL" dirty="0">
                <a:latin typeface="Calibri"/>
                <a:cs typeface="Arial"/>
              </a:rPr>
              <a:t>בדיקת </a:t>
            </a:r>
            <a:r>
              <a:rPr lang="he-IL" dirty="0" err="1">
                <a:latin typeface="Calibri"/>
                <a:cs typeface="Arial"/>
              </a:rPr>
              <a:t>outliers</a:t>
            </a:r>
            <a:r>
              <a:rPr lang="he-IL" dirty="0">
                <a:latin typeface="Calibri"/>
                <a:cs typeface="Arial"/>
              </a:rPr>
              <a:t> ע"י z-</a:t>
            </a:r>
            <a:r>
              <a:rPr lang="he-IL" dirty="0" err="1">
                <a:latin typeface="Calibri"/>
                <a:cs typeface="Arial"/>
              </a:rPr>
              <a:t>score</a:t>
            </a:r>
            <a:r>
              <a:rPr lang="he-IL" dirty="0">
                <a:latin typeface="Calibri"/>
                <a:cs typeface="Arial"/>
              </a:rPr>
              <a:t> מבוצעת על מאפיין בודד</a:t>
            </a:r>
          </a:p>
          <a:p>
            <a:endParaRPr lang="he-IL" dirty="0">
              <a:latin typeface="Calibri"/>
              <a:cs typeface="Arial"/>
            </a:endParaRPr>
          </a:p>
          <a:p>
            <a:endParaRPr lang="he-IL" dirty="0">
              <a:latin typeface="Arial"/>
              <a:cs typeface="Arial"/>
            </a:endParaRP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403A7374-46A6-43C3-BA97-3E0ED6B5E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0" y="4519097"/>
            <a:ext cx="2743200" cy="1350563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61B0BAB9-1F69-4F65-8CFA-3E2D105F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373" y="4723353"/>
            <a:ext cx="6136703" cy="9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25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D00A26-199F-43AC-9A88-BBFA792C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- Z-</a:t>
            </a:r>
            <a:r>
              <a:rPr lang="he-IL" dirty="0" err="1">
                <a:latin typeface="Times New Roman"/>
                <a:cs typeface="Times New Roman"/>
              </a:rPr>
              <a:t>Score</a:t>
            </a:r>
            <a:endParaRPr lang="he-IL" dirty="0" err="1"/>
          </a:p>
        </p:txBody>
      </p:sp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72199EAC-D0CD-4E51-A182-AC53364AF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257" y="1825625"/>
            <a:ext cx="74458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33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E8F6C18-103D-4AAC-A7B1-D893000AF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610" y="690"/>
            <a:ext cx="10515600" cy="1325563"/>
          </a:xfrm>
        </p:spPr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- Z-</a:t>
            </a:r>
            <a:r>
              <a:rPr lang="he-IL" dirty="0" err="1">
                <a:latin typeface="Times New Roman"/>
                <a:cs typeface="Times New Roman"/>
              </a:rPr>
              <a:t>Score</a:t>
            </a:r>
          </a:p>
        </p:txBody>
      </p:sp>
      <p:pic>
        <p:nvPicPr>
          <p:cNvPr id="10" name="תמונה 10">
            <a:extLst>
              <a:ext uri="{FF2B5EF4-FFF2-40B4-BE49-F238E27FC236}">
                <a16:creationId xmlns:a16="http://schemas.microsoft.com/office/drawing/2014/main" id="{06412558-EAFB-4D9C-AECE-3905AFCF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086" y="1012375"/>
            <a:ext cx="7678769" cy="55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49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8F372D-FA48-4E6A-B044-54B493B9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 - </a:t>
            </a:r>
            <a:r>
              <a:rPr lang="he-IL" dirty="0" err="1">
                <a:latin typeface="Times New Roman"/>
                <a:cs typeface="Times New Roman"/>
              </a:rPr>
              <a:t>Gaussian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Mixture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Models</a:t>
            </a:r>
            <a:endParaRPr lang="he-IL">
              <a:cs typeface="Times New Roman"/>
            </a:endParaRPr>
          </a:p>
        </p:txBody>
      </p:sp>
      <p:sp>
        <p:nvSpPr>
          <p:cNvPr id="11" name="מציין מיקום תוכן 10">
            <a:extLst>
              <a:ext uri="{FF2B5EF4-FFF2-40B4-BE49-F238E27FC236}">
                <a16:creationId xmlns:a16="http://schemas.microsoft.com/office/drawing/2014/main" id="{A216DFAB-73A3-4C0A-83EA-03317C4FE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he-IL">
                <a:latin typeface="Arial"/>
                <a:cs typeface="Arial"/>
              </a:rPr>
              <a:t>מודל הסתברותי, המשמש בין השאר להצגת מספר פרמטרים המתפלגים נורמלית במימדים שונים (חד מימד, דו מימד וכ'ו) ע"י יצירת התפלגות משותפת לכל ה - features</a:t>
            </a:r>
            <a:endParaRPr lang="en-US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he-IL">
                <a:latin typeface="Arial"/>
                <a:cs typeface="Arial"/>
              </a:rPr>
              <a:t>המודל יכול לקבל את כלל הפרמטרים, מבלי לדעת מה היחס בינהם</a:t>
            </a:r>
          </a:p>
          <a:p>
            <a:pPr>
              <a:lnSpc>
                <a:spcPct val="150000"/>
              </a:lnSpc>
            </a:pPr>
            <a:r>
              <a:rPr lang="he-IL">
                <a:latin typeface="Arial"/>
                <a:cs typeface="Arial"/>
              </a:rPr>
              <a:t>המודל משמש גם ל- unsupervised learning</a:t>
            </a:r>
          </a:p>
          <a:p>
            <a:pPr>
              <a:lnSpc>
                <a:spcPct val="150000"/>
              </a:lnSpc>
            </a:pPr>
            <a:endParaRPr lang="he-IL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425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8F372D-FA48-4E6A-B044-54B493B9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 - </a:t>
            </a:r>
            <a:r>
              <a:rPr lang="he-IL" dirty="0" err="1">
                <a:latin typeface="Times New Roman"/>
                <a:cs typeface="Times New Roman"/>
              </a:rPr>
              <a:t>Gaussian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Mixture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Models</a:t>
            </a:r>
            <a:endParaRPr lang="he-IL">
              <a:cs typeface="Times New Roman"/>
            </a:endParaRPr>
          </a:p>
        </p:txBody>
      </p:sp>
      <p:pic>
        <p:nvPicPr>
          <p:cNvPr id="3" name="תמונה 3">
            <a:extLst>
              <a:ext uri="{FF2B5EF4-FFF2-40B4-BE49-F238E27FC236}">
                <a16:creationId xmlns:a16="http://schemas.microsoft.com/office/drawing/2014/main" id="{E2519ECD-B825-4651-B58B-CF405D295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438" y="1799486"/>
            <a:ext cx="4351338" cy="4351338"/>
          </a:xfrm>
          <a:prstGeom prst="rect">
            <a:avLst/>
          </a:prstGeom>
        </p:spPr>
      </p:pic>
      <p:pic>
        <p:nvPicPr>
          <p:cNvPr id="5" name="תמונה 5">
            <a:extLst>
              <a:ext uri="{FF2B5EF4-FFF2-40B4-BE49-F238E27FC236}">
                <a16:creationId xmlns:a16="http://schemas.microsoft.com/office/drawing/2014/main" id="{04D5A953-06F7-4B9B-ABB9-1C0DC818D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132" y="2191819"/>
            <a:ext cx="5000802" cy="3774830"/>
          </a:xfrm>
          <a:prstGeom prst="rect">
            <a:avLst/>
          </a:prstGeom>
        </p:spPr>
      </p:pic>
      <p:pic>
        <p:nvPicPr>
          <p:cNvPr id="4" name="תמונה 5">
            <a:extLst>
              <a:ext uri="{FF2B5EF4-FFF2-40B4-BE49-F238E27FC236}">
                <a16:creationId xmlns:a16="http://schemas.microsoft.com/office/drawing/2014/main" id="{D350AE54-4F79-4B71-AD57-176D95959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74" y="1822174"/>
            <a:ext cx="5171187" cy="430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99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8F372D-FA48-4E6A-B044-54B493B9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41" y="-174428"/>
            <a:ext cx="10515600" cy="1325563"/>
          </a:xfrm>
        </p:spPr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 - </a:t>
            </a:r>
            <a:r>
              <a:rPr lang="he-IL" dirty="0" err="1">
                <a:latin typeface="Times New Roman"/>
                <a:cs typeface="Times New Roman"/>
              </a:rPr>
              <a:t>Gaussian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Mixture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Models</a:t>
            </a:r>
            <a:endParaRPr lang="he-IL">
              <a:cs typeface="Times New Roman"/>
            </a:endParaRPr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77F6CFC4-AA4D-41C3-8865-0173E10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393" y="1092023"/>
            <a:ext cx="10515600" cy="4351338"/>
          </a:xfrm>
        </p:spPr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latin typeface="Consolas"/>
                <a:cs typeface="Arial"/>
              </a:rPr>
              <a:t>מימוש ב-Sklearn</a:t>
            </a:r>
          </a:p>
          <a:p>
            <a:r>
              <a:rPr lang="he-IL">
                <a:latin typeface="Consolas"/>
                <a:cs typeface="Arial"/>
              </a:rPr>
              <a:t>פרמטר n_components מייצג את מספר המימדים של הפלט</a:t>
            </a:r>
            <a:endParaRPr lang="he-IL" dirty="0">
              <a:latin typeface="Consolas"/>
              <a:cs typeface="Arial"/>
            </a:endParaRPr>
          </a:p>
          <a:p>
            <a:r>
              <a:rPr lang="he-IL">
                <a:latin typeface="Consolas"/>
                <a:cs typeface="Arial"/>
              </a:rPr>
              <a:t>הפונ' score_samples מציגה את ההסתברות בין 0 ל-1 על סקאלה לוגריתמית</a:t>
            </a:r>
            <a:endParaRPr lang="he-IL" dirty="0">
              <a:latin typeface="Consolas"/>
              <a:cs typeface="Arial"/>
            </a:endParaRPr>
          </a:p>
          <a:p>
            <a:endParaRPr lang="he-IL" dirty="0">
              <a:latin typeface="Consolas"/>
              <a:cs typeface="Arial"/>
            </a:endParaRPr>
          </a:p>
          <a:p>
            <a:endParaRPr lang="he-IL" dirty="0">
              <a:latin typeface="Consolas"/>
              <a:cs typeface="Arial"/>
            </a:endParaRPr>
          </a:p>
        </p:txBody>
      </p:sp>
      <p:pic>
        <p:nvPicPr>
          <p:cNvPr id="3" name="תמונה 3">
            <a:extLst>
              <a:ext uri="{FF2B5EF4-FFF2-40B4-BE49-F238E27FC236}">
                <a16:creationId xmlns:a16="http://schemas.microsoft.com/office/drawing/2014/main" id="{C9CC45DA-B35C-4DCE-9570-A15CC5E2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201" y="3302476"/>
            <a:ext cx="8025137" cy="300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74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8F372D-FA48-4E6A-B044-54B493B9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 - </a:t>
            </a:r>
            <a:r>
              <a:rPr lang="he-IL" dirty="0" err="1">
                <a:latin typeface="Times New Roman"/>
                <a:cs typeface="Times New Roman"/>
              </a:rPr>
              <a:t>Gaussian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Mixture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Models</a:t>
            </a:r>
            <a:endParaRPr lang="he-IL">
              <a:cs typeface="Times New Roman"/>
            </a:endParaRPr>
          </a:p>
        </p:txBody>
      </p:sp>
      <p:pic>
        <p:nvPicPr>
          <p:cNvPr id="4" name="תמונה 4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03B1A309-25F6-4EE1-9704-ECFB1E80E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7477" y="1825625"/>
            <a:ext cx="57570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99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מציין מיקום תוכן 6">
            <a:extLst>
              <a:ext uri="{FF2B5EF4-FFF2-40B4-BE49-F238E27FC236}">
                <a16:creationId xmlns:a16="http://schemas.microsoft.com/office/drawing/2014/main" id="{15A21986-D7CC-4C09-8865-29372BB12284}"/>
              </a:ext>
            </a:extLst>
          </p:cNvPr>
          <p:cNvSpPr txBox="1">
            <a:spLocks/>
          </p:cNvSpPr>
          <p:nvPr/>
        </p:nvSpPr>
        <p:spPr>
          <a:xfrm>
            <a:off x="5949752" y="1825625"/>
            <a:ext cx="5404048" cy="435133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>
                <a:latin typeface="Arial"/>
                <a:cs typeface="Arial"/>
              </a:rPr>
              <a:t>אלגוריתים המשמש בדר"כ לסיווג</a:t>
            </a:r>
          </a:p>
          <a:p>
            <a:r>
              <a:rPr lang="he-IL">
                <a:latin typeface="Arial"/>
                <a:cs typeface="Arial"/>
              </a:rPr>
              <a:t>האלגוריתים מסווג ע"ס כמות השכנים הקרובים לדוגמא</a:t>
            </a:r>
            <a:endParaRPr lang="he-IL" dirty="0">
              <a:latin typeface="Arial"/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ניתן למצוא Outliers ע"י חישוב של מרחק נק' מהשכנים הקרובים אליה</a:t>
            </a:r>
            <a:endParaRPr lang="he-IL" dirty="0">
              <a:latin typeface="Arial"/>
              <a:cs typeface="Arial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 Nearest Neighbors</a:t>
            </a:r>
          </a:p>
        </p:txBody>
      </p:sp>
      <p:pic>
        <p:nvPicPr>
          <p:cNvPr id="10" name="תמונה 10" descr="תמונה שמכילה אובייקט&#10;&#10;תיאור שנוצר ברמת מהימנות גבוהה מאוד">
            <a:extLst>
              <a:ext uri="{FF2B5EF4-FFF2-40B4-BE49-F238E27FC236}">
                <a16:creationId xmlns:a16="http://schemas.microsoft.com/office/drawing/2014/main" id="{F6992136-D1CA-4177-8CDC-F84CD3AC6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054" y="1863489"/>
            <a:ext cx="48180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87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 Nearest Neighbors</a:t>
            </a:r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56CFB092-3D37-4D85-8B47-B21DCFCB9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מימוש ב-Sklearn</a:t>
            </a:r>
            <a:endParaRPr lang="he-IL"/>
          </a:p>
        </p:txBody>
      </p:sp>
      <p:pic>
        <p:nvPicPr>
          <p:cNvPr id="8" name="תמונה 8" descr="תמונה שמכילה מקורה,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8FFB897C-F9B1-4297-A3F5-76452B33A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70" y="2600541"/>
            <a:ext cx="8157659" cy="33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55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 Nearest Neighbors</a:t>
            </a:r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56CFB092-3D37-4D85-8B47-B21DCFCB9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latin typeface="Arial"/>
                <a:cs typeface="Arial"/>
              </a:rPr>
              <a:t>Indices – מכיל את האינדקס של הנקודה הקרובה ביותר (0 הנקודה עצמה)</a:t>
            </a:r>
          </a:p>
          <a:p>
            <a:r>
              <a:rPr lang="he-IL">
                <a:latin typeface="Arial"/>
                <a:cs typeface="Arial"/>
              </a:rPr>
              <a:t>Distances - מכיל את המרחק לנקודה הקרובה ביותר (המרחק לעצמו הוא 0)</a:t>
            </a:r>
            <a:endParaRPr lang="he-IL" dirty="0">
              <a:latin typeface="Arial"/>
              <a:cs typeface="Arial"/>
            </a:endParaRPr>
          </a:p>
        </p:txBody>
      </p:sp>
      <p:pic>
        <p:nvPicPr>
          <p:cNvPr id="5" name="תמונה 5">
            <a:extLst>
              <a:ext uri="{FF2B5EF4-FFF2-40B4-BE49-F238E27FC236}">
                <a16:creationId xmlns:a16="http://schemas.microsoft.com/office/drawing/2014/main" id="{47CCE49B-386B-49E7-8DBC-FC646269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754" y="3626116"/>
            <a:ext cx="2743200" cy="2748425"/>
          </a:xfrm>
          <a:prstGeom prst="rect">
            <a:avLst/>
          </a:prstGeom>
        </p:spPr>
      </p:pic>
      <p:pic>
        <p:nvPicPr>
          <p:cNvPr id="8" name="תמונה 8">
            <a:extLst>
              <a:ext uri="{FF2B5EF4-FFF2-40B4-BE49-F238E27FC236}">
                <a16:creationId xmlns:a16="http://schemas.microsoft.com/office/drawing/2014/main" id="{762388A1-D70B-42A0-9355-20DC5D635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605" y="3576460"/>
            <a:ext cx="2743200" cy="294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4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CD798BB-2827-4A4C-A900-1AD62FD8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Visualization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CFB6CBE-39D0-4A5E-92CC-7EFEBD024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מוטיבציה</a:t>
            </a:r>
            <a:endParaRPr lang="he-IL" dirty="0">
              <a:cs typeface="Arial" panose="020B0604020202020204" pitchFamily="34" charset="0"/>
            </a:endParaRPr>
          </a:p>
          <a:p>
            <a:pPr lvl="1"/>
            <a:r>
              <a:rPr lang="he-IL" dirty="0">
                <a:cs typeface="Arial"/>
              </a:rPr>
              <a:t>הבנת המידע</a:t>
            </a:r>
          </a:p>
          <a:p>
            <a:pPr lvl="1"/>
            <a:r>
              <a:rPr lang="he-IL">
                <a:cs typeface="Arial"/>
              </a:rPr>
              <a:t>טיפול בערכים חסרים</a:t>
            </a:r>
            <a:endParaRPr lang="he-IL" dirty="0">
              <a:cs typeface="Arial"/>
            </a:endParaRPr>
          </a:p>
          <a:p>
            <a:pPr lvl="1"/>
            <a:r>
              <a:rPr lang="he-IL" dirty="0">
                <a:cs typeface="Arial"/>
              </a:rPr>
              <a:t>מציאת שונות בין הדוגמאות</a:t>
            </a:r>
            <a:endParaRPr lang="he-IL">
              <a:cs typeface="Arial" panose="020B0604020202020204" pitchFamily="34" charset="0"/>
            </a:endParaRPr>
          </a:p>
          <a:p>
            <a:pPr lvl="1"/>
            <a:r>
              <a:rPr lang="he-IL" dirty="0">
                <a:cs typeface="Arial"/>
              </a:rPr>
              <a:t>מציאת חריגות</a:t>
            </a:r>
          </a:p>
          <a:p>
            <a:pPr lvl="1"/>
            <a:r>
              <a:rPr lang="he-IL" dirty="0">
                <a:cs typeface="Arial"/>
              </a:rPr>
              <a:t>הבנת הקשרים בין מאפיינים</a:t>
            </a:r>
          </a:p>
          <a:p>
            <a:pPr lvl="1"/>
            <a:r>
              <a:rPr lang="he-IL" dirty="0">
                <a:cs typeface="Arial"/>
              </a:rPr>
              <a:t>בדיקה שהמאפיינים של המדגם מייצגים את האוכלוסייה הכללית</a:t>
            </a:r>
            <a:endParaRPr lang="he-IL"/>
          </a:p>
          <a:p>
            <a:r>
              <a:rPr lang="he-IL" dirty="0">
                <a:cs typeface="Arial"/>
              </a:rPr>
              <a:t>הצגת מידע ויזואלי עבור מידע רציף וקטגוריאלי</a:t>
            </a:r>
          </a:p>
        </p:txBody>
      </p:sp>
    </p:spTree>
    <p:extLst>
      <p:ext uri="{BB962C8B-B14F-4D97-AF65-F5344CB8AC3E}">
        <p14:creationId xmlns:p14="http://schemas.microsoft.com/office/powerpoint/2010/main" val="727532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 Nearest Neighbors</a:t>
            </a: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C6DCBD8D-277B-4AE4-850E-D6E58714A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7824" y="1825625"/>
            <a:ext cx="59163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16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 KMeans Clustering Distance</a:t>
            </a:r>
          </a:p>
        </p:txBody>
      </p:sp>
      <p:pic>
        <p:nvPicPr>
          <p:cNvPr id="8" name="תמונה 8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9FD5713C-A507-4F23-A8E8-4BB8ABB6B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79" y="1584630"/>
            <a:ext cx="9445012" cy="471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79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 KMeans Clustering Distance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CA6738B-7DAE-4E12-B732-252F46C11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pPr marL="0" indent="0">
              <a:buNone/>
            </a:pPr>
            <a:endParaRPr lang="he-IL" dirty="0">
              <a:cs typeface="Arial"/>
            </a:endParaRPr>
          </a:p>
        </p:txBody>
      </p:sp>
      <p:pic>
        <p:nvPicPr>
          <p:cNvPr id="5" name="תמונה 5">
            <a:extLst>
              <a:ext uri="{FF2B5EF4-FFF2-40B4-BE49-F238E27FC236}">
                <a16:creationId xmlns:a16="http://schemas.microsoft.com/office/drawing/2014/main" id="{7A0130DE-A996-4AE3-B7BC-A20D195A5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25" y="2284246"/>
            <a:ext cx="8900727" cy="314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39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 KMeans Clustering Distance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CA6738B-7DAE-4E12-B732-252F46C11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ניתן למצוא אנומליות ע"י מציאת מרחק בין מרכז של cluster לבין נקודות</a:t>
            </a:r>
            <a:endParaRPr lang="he-IL"/>
          </a:p>
        </p:txBody>
      </p:sp>
      <p:pic>
        <p:nvPicPr>
          <p:cNvPr id="4" name="תמונה 4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C056A4C9-F869-419D-8AB9-DF99272C0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369" y="2544963"/>
            <a:ext cx="5464628" cy="37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82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 PCA</a:t>
            </a:r>
          </a:p>
        </p:txBody>
      </p:sp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95D183AB-E45F-4520-9729-1D2D1BEE2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2839" y="1825625"/>
            <a:ext cx="49083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22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740" y="-321148"/>
            <a:ext cx="10515600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 PCA</a:t>
            </a:r>
          </a:p>
        </p:txBody>
      </p:sp>
      <p:pic>
        <p:nvPicPr>
          <p:cNvPr id="6" name="תמונה 6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ABC223B2-6C7F-4A32-87C5-BB5A6889C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289" y="2199526"/>
            <a:ext cx="9910316" cy="4351338"/>
          </a:xfrm>
          <a:prstGeom prst="rect">
            <a:avLst/>
          </a:prstGeom>
        </p:spPr>
      </p:pic>
      <p:sp>
        <p:nvSpPr>
          <p:cNvPr id="9" name="מציין מיקום תוכן 6">
            <a:extLst>
              <a:ext uri="{FF2B5EF4-FFF2-40B4-BE49-F238E27FC236}">
                <a16:creationId xmlns:a16="http://schemas.microsoft.com/office/drawing/2014/main" id="{A2C7A86C-0235-48DA-AD88-D7C75779AB37}"/>
              </a:ext>
            </a:extLst>
          </p:cNvPr>
          <p:cNvSpPr txBox="1">
            <a:spLocks/>
          </p:cNvSpPr>
          <p:nvPr/>
        </p:nvSpPr>
        <p:spPr>
          <a:xfrm>
            <a:off x="611019" y="100209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>
                <a:latin typeface="Consolas"/>
                <a:cs typeface="Arial"/>
              </a:rPr>
              <a:t>מימוש ב-Sklearn</a:t>
            </a:r>
          </a:p>
          <a:p>
            <a:r>
              <a:rPr lang="he-IL">
                <a:latin typeface="Consolas"/>
                <a:cs typeface="Arial"/>
              </a:rPr>
              <a:t>פרמטר n_components מייצג את מספר המימדים של הפלט</a:t>
            </a:r>
            <a:endParaRPr lang="he-IL" dirty="0">
              <a:latin typeface="Consolas"/>
              <a:cs typeface="Arial"/>
            </a:endParaRPr>
          </a:p>
          <a:p>
            <a:pPr marL="0" indent="0">
              <a:buNone/>
            </a:pPr>
            <a:endParaRPr lang="he-IL" dirty="0">
              <a:latin typeface="Consolas"/>
              <a:cs typeface="Arial"/>
            </a:endParaRPr>
          </a:p>
          <a:p>
            <a:endParaRPr lang="he-IL" dirty="0">
              <a:latin typeface="Consolas"/>
              <a:cs typeface="Arial"/>
            </a:endParaRPr>
          </a:p>
          <a:p>
            <a:endParaRPr lang="he-IL" dirty="0">
              <a:latin typeface="Consola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1513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736D75-232B-465B-91C6-08FDF17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</a:t>
            </a:r>
            <a:endParaRPr lang="he-IL">
              <a:latin typeface="Calibri Light" panose="020F0302020204030204"/>
              <a:cs typeface="Times New Roman" panose="02020603050405020304" pitchFamily="18" charset="0"/>
            </a:endParaRPr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A57B030B-484F-44BC-945E-EFFC31585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088" y="1825625"/>
            <a:ext cx="4665712" cy="4351338"/>
          </a:xfrm>
        </p:spPr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 err="1">
                <a:cs typeface="Arial"/>
              </a:rPr>
              <a:t>Hierarchical</a:t>
            </a:r>
            <a:r>
              <a:rPr lang="he-IL" dirty="0">
                <a:cs typeface="Arial"/>
              </a:rPr>
              <a:t> </a:t>
            </a:r>
            <a:r>
              <a:rPr lang="he-IL" dirty="0" err="1">
                <a:cs typeface="Arial"/>
              </a:rPr>
              <a:t>Clustering</a:t>
            </a:r>
            <a:r>
              <a:rPr lang="he-IL" dirty="0">
                <a:cs typeface="Arial"/>
              </a:rPr>
              <a:t> - בנית קבוצות של דוגמאות וארגונם בעצים, ע"פ יחסי ההיררכיה בניהם</a:t>
            </a:r>
            <a:endParaRPr lang="he-IL" dirty="0" err="1">
              <a:cs typeface="Arial"/>
            </a:endParaRPr>
          </a:p>
          <a:p>
            <a:r>
              <a:rPr lang="he-IL" dirty="0">
                <a:cs typeface="Arial"/>
              </a:rPr>
              <a:t>כל קצה בגרף העצים מייצג חלק מהקבוצה</a:t>
            </a:r>
          </a:p>
          <a:p>
            <a:r>
              <a:rPr lang="he-IL" dirty="0">
                <a:cs typeface="Arial"/>
              </a:rPr>
              <a:t>הבניה של הקבוצות נעשית ע"פ המרחקים בין הדוגמאות</a:t>
            </a: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</p:txBody>
      </p:sp>
      <p:pic>
        <p:nvPicPr>
          <p:cNvPr id="11" name="תמונה 4">
            <a:extLst>
              <a:ext uri="{FF2B5EF4-FFF2-40B4-BE49-F238E27FC236}">
                <a16:creationId xmlns:a16="http://schemas.microsoft.com/office/drawing/2014/main" id="{4D335C8E-F418-4417-A4E8-4F72EC70A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21" y="1896338"/>
            <a:ext cx="6279278" cy="329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54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736D75-232B-465B-91C6-08FDF17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  - Dendrogram</a:t>
            </a:r>
            <a:endParaRPr lang="he-IL">
              <a:latin typeface="Calibri Light" panose="020F0302020204030204"/>
              <a:cs typeface="Times New Roman" panose="02020603050405020304" pitchFamily="18" charset="0"/>
            </a:endParaRPr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A57B030B-484F-44BC-945E-EFFC31585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417" y="1754631"/>
            <a:ext cx="5153203" cy="4351338"/>
          </a:xfrm>
        </p:spPr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s</a:t>
            </a:r>
            <a:endParaRPr lang="he-IL" dirty="0">
              <a:cs typeface="Arial"/>
            </a:endParaRP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131AFA50-D7B9-400A-A629-F3AF1B7FA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86" y="1689526"/>
            <a:ext cx="4787821" cy="4321409"/>
          </a:xfrm>
          <a:prstGeom prst="rect">
            <a:avLst/>
          </a:prstGeom>
        </p:spPr>
      </p:pic>
      <p:pic>
        <p:nvPicPr>
          <p:cNvPr id="6" name="תמונה 7">
            <a:extLst>
              <a:ext uri="{FF2B5EF4-FFF2-40B4-BE49-F238E27FC236}">
                <a16:creationId xmlns:a16="http://schemas.microsoft.com/office/drawing/2014/main" id="{B071AD43-0C7C-45A1-9C33-32275F941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41" y="2004028"/>
            <a:ext cx="4896678" cy="368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3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B2B794-4B31-4CB9-83AE-7ECCB481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</a:t>
            </a:r>
            <a:endParaRPr lang="he-IL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A6EF2063-9533-49B2-8A16-4A0F7871B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136" y="1603619"/>
            <a:ext cx="8084910" cy="46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75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736D75-232B-465B-91C6-08FDF17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 </a:t>
            </a:r>
            <a:endParaRPr lang="he-IL"/>
          </a:p>
        </p:txBody>
      </p:sp>
      <p:pic>
        <p:nvPicPr>
          <p:cNvPr id="4" name="תמונה 4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A23BC6AC-E56D-4FF6-9BFD-74FC04067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774" y="1873267"/>
            <a:ext cx="8787104" cy="429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17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B16138-9CA2-42F2-9EB2-C27267C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Bar Chart</a:t>
            </a:r>
            <a:endParaRPr lang="he-IL"/>
          </a:p>
        </p:txBody>
      </p:sp>
      <p:pic>
        <p:nvPicPr>
          <p:cNvPr id="15" name="תמונה 15" descr="תמונה שמכילה צילום מסך, טקסט&#10;&#10;תיאור שנוצר ברמת מהימנות גבוהה">
            <a:extLst>
              <a:ext uri="{FF2B5EF4-FFF2-40B4-BE49-F238E27FC236}">
                <a16:creationId xmlns:a16="http://schemas.microsoft.com/office/drawing/2014/main" id="{B72084F7-D16C-4066-9800-D6E9B8625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74" y="1727053"/>
            <a:ext cx="4532243" cy="4364676"/>
          </a:xfrm>
          <a:prstGeom prst="rect">
            <a:avLst/>
          </a:prstGeom>
        </p:spPr>
      </p:pic>
      <p:pic>
        <p:nvPicPr>
          <p:cNvPr id="5" name="תמונה 5">
            <a:extLst>
              <a:ext uri="{FF2B5EF4-FFF2-40B4-BE49-F238E27FC236}">
                <a16:creationId xmlns:a16="http://schemas.microsoft.com/office/drawing/2014/main" id="{92AD6B11-1FD0-4C43-9B98-6BF4431B7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58" y="1688232"/>
            <a:ext cx="4598504" cy="459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17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736D75-232B-465B-91C6-08FDF17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 </a:t>
            </a:r>
            <a:endParaRPr lang="he-IL"/>
          </a:p>
        </p:txBody>
      </p:sp>
      <p:pic>
        <p:nvPicPr>
          <p:cNvPr id="6" name="תמונה 6" descr="תמונה שמכילה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E0E1CBCF-CE81-4766-BD16-C805EE668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15" y="1446991"/>
            <a:ext cx="6397264" cy="480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78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18F561C-508E-4277-908F-01FFFA89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>
                <a:latin typeface="Times New Roman"/>
                <a:cs typeface="Times New Roman"/>
              </a:rPr>
              <a:t>Hierarchical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Clustering</a:t>
            </a:r>
            <a:r>
              <a:rPr lang="he-IL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4" name="תמונה 4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0959552C-93BF-44BA-9CBA-52CFF08C2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9AE4407-C8D9-4813-81B2-5C09F451FE0F}"/>
              </a:ext>
            </a:extLst>
          </p:cNvPr>
          <p:cNvSpPr txBox="1"/>
          <p:nvPr/>
        </p:nvSpPr>
        <p:spPr>
          <a:xfrm>
            <a:off x="9249747" y="137056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e-IL" b="1">
                <a:solidFill>
                  <a:srgbClr val="FF0000"/>
                </a:solidFill>
                <a:cs typeface="Calibri"/>
              </a:rPr>
              <a:t>הסבר - איך עובדת החלוקה מבחינת מרחק</a:t>
            </a:r>
            <a:endParaRPr lang="he-IL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936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0A12B0-3E59-44E1-8DE8-11B60BD0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 </a:t>
            </a:r>
            <a:endParaRPr lang="he-IL"/>
          </a:p>
        </p:txBody>
      </p:sp>
      <p:pic>
        <p:nvPicPr>
          <p:cNvPr id="4" name="תמונה 4" descr="תמונה שמכילה טקסט,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91A7DC00-8B3B-404D-8C40-CD80E7908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441" y="1851543"/>
            <a:ext cx="92315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92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8AF91167-E709-4C36-9482-C4DBBF47B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803" y="260156"/>
            <a:ext cx="11704107" cy="65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12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0A12B0-3E59-44E1-8DE8-11B60BD0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 </a:t>
            </a:r>
            <a:endParaRPr lang="he-IL"/>
          </a:p>
        </p:txBody>
      </p:sp>
      <p:pic>
        <p:nvPicPr>
          <p:cNvPr id="6" name="תמונה 6">
            <a:extLst>
              <a:ext uri="{FF2B5EF4-FFF2-40B4-BE49-F238E27FC236}">
                <a16:creationId xmlns:a16="http://schemas.microsoft.com/office/drawing/2014/main" id="{460C465D-C7E6-4F5F-A384-53DEA30D1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05899"/>
            <a:ext cx="10515600" cy="2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97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6">
            <a:extLst>
              <a:ext uri="{FF2B5EF4-FFF2-40B4-BE49-F238E27FC236}">
                <a16:creationId xmlns:a16="http://schemas.microsoft.com/office/drawing/2014/main" id="{CE5544A8-A4A9-4919-A33E-5A541A106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999" y="208319"/>
            <a:ext cx="11210491" cy="624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60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D7DCEB-4646-41F8-B1E3-54466532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מוטיבציה</a:t>
            </a:r>
          </a:p>
          <a:p>
            <a:pPr lvl="1"/>
            <a:r>
              <a:rPr lang="he-IL">
                <a:latin typeface="Arial"/>
                <a:cs typeface="Arial"/>
              </a:rPr>
              <a:t>הימנעות מ-overfitt (ע"י פישוט המודל)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he-IL" dirty="0">
                <a:latin typeface="Arial"/>
                <a:cs typeface="Arial"/>
              </a:rPr>
              <a:t>קורלציה מול סיבתיות</a:t>
            </a:r>
          </a:p>
          <a:p>
            <a:pPr lvl="1"/>
            <a:r>
              <a:rPr lang="he-IL" dirty="0">
                <a:latin typeface="Arial"/>
                <a:cs typeface="Arial"/>
              </a:rPr>
              <a:t>סיבות נוספות - קיצור זמן האימון, הורדה של מאפיינים מפחיתה שימוש במידע לא </a:t>
            </a:r>
            <a:r>
              <a:rPr lang="he-IL" err="1">
                <a:latin typeface="Arial"/>
                <a:cs typeface="Arial"/>
              </a:rPr>
              <a:t>מדוייק</a:t>
            </a:r>
            <a:endParaRPr lang="he-IL" err="1"/>
          </a:p>
        </p:txBody>
      </p:sp>
    </p:spTree>
    <p:extLst>
      <p:ext uri="{BB962C8B-B14F-4D97-AF65-F5344CB8AC3E}">
        <p14:creationId xmlns:p14="http://schemas.microsoft.com/office/powerpoint/2010/main" val="2318391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FDA8B60-B72B-4D71-80AE-39CCB3852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>
                <a:cs typeface="Times New Roman"/>
              </a:rPr>
              <a:t>Feature</a:t>
            </a:r>
            <a:r>
              <a:rPr lang="he-IL" dirty="0">
                <a:cs typeface="Times New Roman"/>
              </a:rPr>
              <a:t> </a:t>
            </a:r>
            <a:r>
              <a:rPr lang="he-IL" dirty="0" err="1">
                <a:cs typeface="Times New Roman"/>
              </a:rPr>
              <a:t>Selection</a:t>
            </a:r>
            <a:endParaRPr lang="he-IL" dirty="0" err="1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8AED2E1-B51D-47BA-81BB-BE06BAA5A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he-IL" err="1">
                <a:latin typeface="Arial"/>
                <a:cs typeface="Arial"/>
              </a:rPr>
              <a:t>Filter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Methods</a:t>
            </a:r>
            <a:endParaRPr lang="en-US">
              <a:latin typeface="Arial"/>
              <a:cs typeface="Arial"/>
            </a:endParaRPr>
          </a:p>
          <a:p>
            <a:pPr lvl="1">
              <a:lnSpc>
                <a:spcPct val="150000"/>
              </a:lnSpc>
            </a:pPr>
            <a:r>
              <a:rPr lang="he-IL" sz="2800" err="1">
                <a:latin typeface="Arial"/>
                <a:cs typeface="Arial"/>
              </a:rPr>
              <a:t>Chi</a:t>
            </a:r>
            <a:r>
              <a:rPr lang="he-IL" sz="2800" dirty="0">
                <a:latin typeface="Arial"/>
                <a:cs typeface="Arial"/>
              </a:rPr>
              <a:t> </a:t>
            </a:r>
            <a:r>
              <a:rPr lang="he-IL" sz="2800" err="1">
                <a:latin typeface="Arial"/>
                <a:cs typeface="Arial"/>
              </a:rPr>
              <a:t>squared</a:t>
            </a:r>
            <a:r>
              <a:rPr lang="he-IL" sz="2800" dirty="0">
                <a:latin typeface="Arial"/>
                <a:cs typeface="Arial"/>
              </a:rPr>
              <a:t> </a:t>
            </a:r>
            <a:r>
              <a:rPr lang="he-IL" sz="2800" err="1">
                <a:latin typeface="Arial"/>
                <a:cs typeface="Arial"/>
              </a:rPr>
              <a:t>test</a:t>
            </a:r>
            <a:endParaRPr lang="he-IL" sz="28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</a:pPr>
            <a:r>
              <a:rPr lang="he-IL" dirty="0">
                <a:latin typeface="Arial"/>
                <a:cs typeface="Arial"/>
              </a:rPr>
              <a:t> </a:t>
            </a:r>
            <a:r>
              <a:rPr lang="he-IL" err="1">
                <a:latin typeface="Arial"/>
                <a:cs typeface="Arial"/>
              </a:rPr>
              <a:t>correlation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coefficient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scores</a:t>
            </a:r>
            <a:endParaRPr lang="he-IL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he-IL" err="1">
                <a:latin typeface="Arial"/>
                <a:cs typeface="Arial"/>
              </a:rPr>
              <a:t>Wrapper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Methods</a:t>
            </a:r>
            <a:endParaRPr lang="he-IL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</a:pPr>
            <a:r>
              <a:rPr lang="he-IL" err="1">
                <a:latin typeface="Arial"/>
                <a:cs typeface="Arial"/>
              </a:rPr>
              <a:t>Recursive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feature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elimination</a:t>
            </a:r>
            <a:endParaRPr lang="he-IL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he-IL" err="1">
                <a:latin typeface="Arial"/>
                <a:cs typeface="Arial"/>
              </a:rPr>
              <a:t>Embedded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>
                <a:latin typeface="Arial"/>
                <a:cs typeface="Arial"/>
              </a:rPr>
              <a:t>Methods</a:t>
            </a:r>
            <a:endParaRPr lang="he-IL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</a:pPr>
            <a:endParaRPr lang="he-IL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</a:pPr>
            <a:endParaRPr lang="he-IL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he-IL" dirty="0">
              <a:latin typeface="Calibri" panose="020F050202020403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6958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8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DD93942D-90B3-42A5-A6A6-9D4D93911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6137" y="319346"/>
            <a:ext cx="8246748" cy="620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26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C135A49-DD62-401F-806B-0F35D7AF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– Filter Method</a:t>
            </a:r>
            <a:endParaRPr lang="he-IL"/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50A72072-2FCC-4D4E-89EE-EA77D74B968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>
                <a:latin typeface="Arial"/>
                <a:cs typeface="Arial"/>
              </a:rPr>
              <a:t>Filter Methods הם חלק מהתהליך של עיבוד המידע</a:t>
            </a:r>
            <a:endParaRPr lang="he-IL" dirty="0">
              <a:latin typeface="Arial"/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שיטות אלו מתבססות על מבחנים סטטיסטיים, ואינם תלויות באלגוריתים בו נעשה שימוש</a:t>
            </a:r>
            <a:endParaRPr lang="he-IL" dirty="0">
              <a:latin typeface="Arial"/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דוגמאות</a:t>
            </a:r>
            <a:endParaRPr lang="en-US">
              <a:latin typeface="Arial"/>
              <a:cs typeface="Arial"/>
            </a:endParaRPr>
          </a:p>
          <a:p>
            <a:pPr lvl="1"/>
            <a:r>
              <a:rPr lang="he-IL">
                <a:latin typeface="Arial"/>
                <a:cs typeface="Arial"/>
              </a:rPr>
              <a:t>Chi squared test</a:t>
            </a:r>
            <a:endParaRPr lang="he-IL" dirty="0">
              <a:latin typeface="Arial"/>
              <a:cs typeface="Arial"/>
            </a:endParaRPr>
          </a:p>
          <a:p>
            <a:pPr lvl="1"/>
            <a:r>
              <a:rPr lang="he-IL" dirty="0">
                <a:latin typeface="Arial"/>
                <a:cs typeface="Arial"/>
              </a:rPr>
              <a:t> </a:t>
            </a:r>
            <a:r>
              <a:rPr lang="he-IL" sz="2800">
                <a:latin typeface="Arial"/>
                <a:cs typeface="Arial"/>
              </a:rPr>
              <a:t>correlation coefficient scores</a:t>
            </a:r>
            <a:endParaRPr lang="en-US" sz="2800">
              <a:latin typeface="Arial"/>
              <a:cs typeface="Arial"/>
            </a:endParaRPr>
          </a:p>
          <a:p>
            <a:pPr lvl="1"/>
            <a:endParaRPr lang="he-IL" dirty="0">
              <a:latin typeface="Arial"/>
              <a:cs typeface="Arial"/>
            </a:endParaRPr>
          </a:p>
          <a:p>
            <a:endParaRPr lang="he-IL" dirty="0">
              <a:latin typeface="Arial"/>
              <a:cs typeface="Arial"/>
            </a:endParaRPr>
          </a:p>
          <a:p>
            <a:endParaRPr lang="he-IL" dirty="0">
              <a:latin typeface="Calibri" panose="020F050202020403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354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B16138-9CA2-42F2-9EB2-C27267C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Pie Chart</a:t>
            </a:r>
            <a:endParaRPr lang="he-IL"/>
          </a:p>
        </p:txBody>
      </p:sp>
      <p:pic>
        <p:nvPicPr>
          <p:cNvPr id="11" name="תמונה 11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1324FF2D-48D5-457A-82AC-A4E2D49EC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9096" y="1516006"/>
            <a:ext cx="6318741" cy="50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73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C8EDDD-F3BD-4233-B7ED-F239E8F11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33" y="-308753"/>
            <a:ext cx="10515600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– Filter Method</a:t>
            </a:r>
          </a:p>
        </p:txBody>
      </p:sp>
      <p:pic>
        <p:nvPicPr>
          <p:cNvPr id="4" name="תמונה 4" descr="תמונה שמכילה אובייקט&#10;&#10;תיאור שנוצר ברמת מהימנות גבוהה">
            <a:extLst>
              <a:ext uri="{FF2B5EF4-FFF2-40B4-BE49-F238E27FC236}">
                <a16:creationId xmlns:a16="http://schemas.microsoft.com/office/drawing/2014/main" id="{F3F6D5FF-7DAE-4A51-9E79-07526DCB5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424" y="5272648"/>
            <a:ext cx="10515600" cy="1396884"/>
          </a:xfrm>
          <a:prstGeom prst="rect">
            <a:avLst/>
          </a:prstGeom>
        </p:spPr>
      </p:pic>
      <p:pic>
        <p:nvPicPr>
          <p:cNvPr id="6" name="תמונה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01B8BB23-D9BC-4D54-8DEA-4651EF312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114" y="1020418"/>
            <a:ext cx="7268546" cy="407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68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0291" y="354758"/>
            <a:ext cx="12423193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- correlation coefficient scores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D7DCEB-4646-41F8-B1E3-54466532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 lnSpcReduction="10000"/>
          </a:bodyPr>
          <a:lstStyle/>
          <a:p>
            <a:r>
              <a:rPr lang="he-IL" dirty="0">
                <a:latin typeface="Arial"/>
                <a:cs typeface="Arial"/>
              </a:rPr>
              <a:t>מאפיינים בעלי קורלציה גבוהה </a:t>
            </a:r>
            <a:r>
              <a:rPr lang="he-IL" err="1">
                <a:latin typeface="Arial"/>
                <a:cs typeface="Arial"/>
              </a:rPr>
              <a:t>בינהם</a:t>
            </a:r>
            <a:r>
              <a:rPr lang="he-IL" dirty="0">
                <a:latin typeface="Arial"/>
                <a:cs typeface="Arial"/>
              </a:rPr>
              <a:t> מוסיפים מידע זהה, ולכן ניתן להשמיט חלק מהם </a:t>
            </a:r>
            <a:endParaRPr lang="he-IL" dirty="0">
              <a:cs typeface="Arial"/>
            </a:endParaRPr>
          </a:p>
          <a:p>
            <a:r>
              <a:rPr lang="he-IL" dirty="0">
                <a:latin typeface="Arial"/>
                <a:cs typeface="Arial"/>
              </a:rPr>
              <a:t>השאיפה היא להשיג כמה שיותר מאפיינים בעלי קורלציה גבוהה לתיוג ובעלי קורלציה נמוכה בינם לבין עצמם</a:t>
            </a:r>
            <a:endParaRPr lang="he-IL" dirty="0">
              <a:cs typeface="Arial"/>
            </a:endParaRPr>
          </a:p>
          <a:p>
            <a:r>
              <a:rPr lang="he-IL" dirty="0">
                <a:solidFill>
                  <a:srgbClr val="000000"/>
                </a:solidFill>
                <a:cs typeface="Arial"/>
              </a:rPr>
              <a:t>מס' נקודות</a:t>
            </a:r>
          </a:p>
          <a:p>
            <a:pPr lvl="1"/>
            <a:r>
              <a:rPr lang="he-IL" dirty="0">
                <a:solidFill>
                  <a:srgbClr val="000000"/>
                </a:solidFill>
                <a:cs typeface="Arial"/>
              </a:rPr>
              <a:t>קורלציה תהיה נמוכה כאשר יש </a:t>
            </a:r>
            <a:r>
              <a:rPr lang="he-IL" err="1">
                <a:solidFill>
                  <a:srgbClr val="000000"/>
                </a:solidFill>
                <a:cs typeface="Arial"/>
              </a:rPr>
              <a:t>variance</a:t>
            </a:r>
            <a:r>
              <a:rPr lang="he-IL" dirty="0">
                <a:solidFill>
                  <a:srgbClr val="000000"/>
                </a:solidFill>
                <a:cs typeface="Arial"/>
              </a:rPr>
              <a:t> גדול בין הדוגמאות (חתול/כלב , חתול/שאר החיות)</a:t>
            </a:r>
          </a:p>
          <a:p>
            <a:pPr lvl="1"/>
            <a:r>
              <a:rPr lang="he-IL" dirty="0">
                <a:solidFill>
                  <a:srgbClr val="000000"/>
                </a:solidFill>
                <a:cs typeface="Arial"/>
              </a:rPr>
              <a:t>כאשר המידע נוטה לכיוון </a:t>
            </a:r>
            <a:r>
              <a:rPr lang="he-IL" err="1">
                <a:solidFill>
                  <a:srgbClr val="000000"/>
                </a:solidFill>
                <a:cs typeface="Arial"/>
              </a:rPr>
              <a:t>מסויים</a:t>
            </a:r>
            <a:r>
              <a:rPr lang="he-IL" dirty="0">
                <a:solidFill>
                  <a:srgbClr val="000000"/>
                </a:solidFill>
                <a:cs typeface="Arial"/>
              </a:rPr>
              <a:t> (יחס גבוה בין דוגמאות שליליות לחיוביות) הקורלציה תהיה חלשה יותר</a:t>
            </a:r>
          </a:p>
          <a:p>
            <a:pPr lvl="1"/>
            <a:r>
              <a:rPr lang="he-IL" dirty="0">
                <a:solidFill>
                  <a:srgbClr val="000000"/>
                </a:solidFill>
                <a:cs typeface="Arial"/>
              </a:rPr>
              <a:t>הקורלציה חלשה כאשר ה-</a:t>
            </a:r>
            <a:r>
              <a:rPr lang="he-IL" err="1">
                <a:solidFill>
                  <a:srgbClr val="000000"/>
                </a:solidFill>
                <a:cs typeface="Arial"/>
              </a:rPr>
              <a:t>data</a:t>
            </a:r>
            <a:r>
              <a:rPr lang="he-IL" dirty="0">
                <a:solidFill>
                  <a:srgbClr val="000000"/>
                </a:solidFill>
                <a:cs typeface="Arial"/>
              </a:rPr>
              <a:t> מלוכלך</a:t>
            </a:r>
          </a:p>
          <a:p>
            <a:pPr lvl="1"/>
            <a:r>
              <a:rPr lang="he-IL">
                <a:solidFill>
                  <a:srgbClr val="000000"/>
                </a:solidFill>
                <a:cs typeface="Arial"/>
              </a:rPr>
              <a:t>(רשת ניורונים לא עושה Feature Selection)</a:t>
            </a:r>
            <a:endParaRPr lang="he-IL" dirty="0">
              <a:solidFill>
                <a:srgbClr val="000000"/>
              </a:solidFill>
              <a:cs typeface="Arial"/>
            </a:endParaRPr>
          </a:p>
          <a:p>
            <a:endParaRPr lang="he-IL" b="1" dirty="0">
              <a:solidFill>
                <a:srgbClr val="FF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250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0291" y="354758"/>
            <a:ext cx="12423193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- correlation coefficient scores</a:t>
            </a:r>
          </a:p>
        </p:txBody>
      </p:sp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AFC2B2D3-3E3C-4D41-B8B9-C576429AE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82" y="1603011"/>
            <a:ext cx="5283200" cy="4678345"/>
          </a:xfrm>
          <a:prstGeom prst="rect">
            <a:avLst/>
          </a:prstGeom>
        </p:spPr>
      </p:pic>
      <p:pic>
        <p:nvPicPr>
          <p:cNvPr id="6" name="תמונה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F7A8C245-2350-4743-B2AF-2E6BFE7F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706" y="1507865"/>
            <a:ext cx="4624873" cy="477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131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- Chi squared test 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D7DCEB-4646-41F8-B1E3-54466532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מבחן לבדיקת נכונות של השערה סטטיסטית</a:t>
            </a:r>
            <a:endParaRPr lang="he-IL" dirty="0">
              <a:cs typeface="Arial"/>
            </a:endParaRPr>
          </a:p>
          <a:p>
            <a:r>
              <a:rPr lang="he-IL" dirty="0">
                <a:cs typeface="Arial"/>
              </a:rPr>
              <a:t>חי בריבוע - השגיאה בין ערכי התצפית  לערכים הצפויים</a:t>
            </a:r>
          </a:p>
          <a:p>
            <a:r>
              <a:rPr lang="he-IL">
                <a:latin typeface="Arial"/>
                <a:cs typeface="Arial"/>
              </a:rPr>
              <a:t>השערת אי התלות תידחה אם הערך המחושב של חי בריבוע גדול מערך קריטי הנקבע על פי רמת המובהקות α שנקבעה מראש.</a:t>
            </a:r>
          </a:p>
          <a:p>
            <a:r>
              <a:rPr lang="he-IL">
                <a:latin typeface="Arial"/>
                <a:cs typeface="Arial"/>
              </a:rPr>
              <a:t>הסינון מבוצע על פיצרים שהשערת האי תלות מתקבלת, כלומר הערך של חי בריבוע קטן מהערך הקריטי</a:t>
            </a:r>
            <a:endParaRPr lang="he-IL" dirty="0">
              <a:latin typeface="Arial"/>
              <a:cs typeface="Arial"/>
            </a:endParaRP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22077149-4FD4-46B3-B67C-33E52163E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44" y="4896624"/>
            <a:ext cx="3476754" cy="1020794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6D136D7-A751-4383-A906-655201117465}"/>
              </a:ext>
            </a:extLst>
          </p:cNvPr>
          <p:cNvSpPr txBox="1"/>
          <p:nvPr/>
        </p:nvSpPr>
        <p:spPr>
          <a:xfrm>
            <a:off x="5316015" y="5050971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 sz="4000" b="1" dirty="0">
                <a:cs typeface="Arial"/>
              </a:rPr>
              <a:t> </a:t>
            </a:r>
            <a:r>
              <a:rPr lang="he-IL" sz="4000" b="1">
                <a:latin typeface="Arial"/>
                <a:cs typeface="Arial"/>
              </a:rPr>
              <a:t>  (α)F </a:t>
            </a:r>
            <a:r>
              <a:rPr lang="he-IL" sz="4000" b="1">
                <a:cs typeface="Arial"/>
              </a:rPr>
              <a:t>&gt; </a:t>
            </a:r>
            <a:endParaRPr lang="he-IL" sz="4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8973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- Chi squared test </a:t>
            </a: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588B17B0-251A-4CAD-9353-E9FCC42C7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68" y="1991226"/>
            <a:ext cx="4600446" cy="1599358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FA6CE5B7-9D3D-49CA-B736-0635B8CB7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88" y="1992258"/>
            <a:ext cx="4655975" cy="1608670"/>
          </a:xfrm>
          <a:prstGeom prst="rect">
            <a:avLst/>
          </a:prstGeom>
        </p:spPr>
      </p:pic>
      <p:pic>
        <p:nvPicPr>
          <p:cNvPr id="8" name="תמונה 8" descr="תמונה שמכילה אדם&#10;&#10;תיאור שנוצר ברמת מהימנות גבוהה">
            <a:extLst>
              <a:ext uri="{FF2B5EF4-FFF2-40B4-BE49-F238E27FC236}">
                <a16:creationId xmlns:a16="http://schemas.microsoft.com/office/drawing/2014/main" id="{233D0B8D-B8E5-4BFE-9835-FCB404A6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808" y="4381630"/>
            <a:ext cx="4961812" cy="15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329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- Chi squared test </a:t>
            </a:r>
          </a:p>
        </p:txBody>
      </p:sp>
      <p:pic>
        <p:nvPicPr>
          <p:cNvPr id="6" name="תמונה 6">
            <a:extLst>
              <a:ext uri="{FF2B5EF4-FFF2-40B4-BE49-F238E27FC236}">
                <a16:creationId xmlns:a16="http://schemas.microsoft.com/office/drawing/2014/main" id="{AA815644-CA8C-4D2E-BF54-D6D7237E6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79" y="2024548"/>
            <a:ext cx="5284885" cy="1496980"/>
          </a:xfrm>
          <a:prstGeom prst="rect">
            <a:avLst/>
          </a:prstGeom>
        </p:spPr>
      </p:pic>
      <p:pic>
        <p:nvPicPr>
          <p:cNvPr id="8" name="תמונה 8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6E750F3C-A006-4484-8B73-49B81FE4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00" y="4541547"/>
            <a:ext cx="4467225" cy="1800225"/>
          </a:xfrm>
          <a:prstGeom prst="rect">
            <a:avLst/>
          </a:prstGeom>
        </p:spPr>
      </p:pic>
      <p:pic>
        <p:nvPicPr>
          <p:cNvPr id="10" name="תמונה 10">
            <a:extLst>
              <a:ext uri="{FF2B5EF4-FFF2-40B4-BE49-F238E27FC236}">
                <a16:creationId xmlns:a16="http://schemas.microsoft.com/office/drawing/2014/main" id="{BF981BEE-3631-4A11-B51F-2304FF333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686" y="1962993"/>
            <a:ext cx="5238750" cy="1695450"/>
          </a:xfrm>
          <a:prstGeom prst="rect">
            <a:avLst/>
          </a:prstGeom>
        </p:spPr>
      </p:pic>
      <p:sp>
        <p:nvSpPr>
          <p:cNvPr id="15" name="מציין מיקום תוכן 14">
            <a:extLst>
              <a:ext uri="{FF2B5EF4-FFF2-40B4-BE49-F238E27FC236}">
                <a16:creationId xmlns:a16="http://schemas.microsoft.com/office/drawing/2014/main" id="{BB75BAA4-4605-4D92-A3E9-52A1F7BDF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4005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3C1DD3E-FB9B-4DF4-9CCB-61D076C4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>
                <a:latin typeface="Times New Roman"/>
                <a:cs typeface="Times New Roman"/>
              </a:rPr>
              <a:t>Feature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Selection</a:t>
            </a:r>
            <a:r>
              <a:rPr lang="he-IL" dirty="0">
                <a:latin typeface="Times New Roman"/>
                <a:cs typeface="Times New Roman"/>
              </a:rPr>
              <a:t> - </a:t>
            </a:r>
            <a:r>
              <a:rPr lang="he-IL" dirty="0" err="1">
                <a:latin typeface="Times New Roman"/>
                <a:cs typeface="Times New Roman"/>
              </a:rPr>
              <a:t>Chi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squared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test</a:t>
            </a:r>
            <a:r>
              <a:rPr lang="he-IL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AF930C3A-EA32-4A42-BFB8-2825218E3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280" y="3352654"/>
            <a:ext cx="5105400" cy="1743075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D495C384-5E33-48E0-BAE9-8D52B74E8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77" y="1690526"/>
            <a:ext cx="6038850" cy="1371600"/>
          </a:xfrm>
          <a:prstGeom prst="rect">
            <a:avLst/>
          </a:prstGeom>
        </p:spPr>
      </p:pic>
      <p:pic>
        <p:nvPicPr>
          <p:cNvPr id="8" name="תמונה 8">
            <a:extLst>
              <a:ext uri="{FF2B5EF4-FFF2-40B4-BE49-F238E27FC236}">
                <a16:creationId xmlns:a16="http://schemas.microsoft.com/office/drawing/2014/main" id="{B167928B-6040-474C-86DD-8925B381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420" y="2848723"/>
            <a:ext cx="5977812" cy="3648716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3D80CE2-E2F1-4C75-B3A8-E0EDDA378453}"/>
              </a:ext>
            </a:extLst>
          </p:cNvPr>
          <p:cNvSpPr txBox="1"/>
          <p:nvPr/>
        </p:nvSpPr>
        <p:spPr>
          <a:xfrm>
            <a:off x="437502" y="5481217"/>
            <a:ext cx="4738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 dirty="0">
                <a:cs typeface="Arial"/>
              </a:rPr>
              <a:t>אלפא 0.05 נותן רמת מובהקות של 95%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921318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02C060E-F157-4AA4-A355-71A7563FF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>
                <a:latin typeface="Times New Roman"/>
                <a:cs typeface="Times New Roman"/>
              </a:rPr>
              <a:t>Feature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Selection</a:t>
            </a:r>
            <a:r>
              <a:rPr lang="he-IL" dirty="0">
                <a:latin typeface="Times New Roman"/>
                <a:cs typeface="Times New Roman"/>
              </a:rPr>
              <a:t> - </a:t>
            </a:r>
            <a:r>
              <a:rPr lang="he-IL" dirty="0" err="1">
                <a:latin typeface="Times New Roman"/>
                <a:cs typeface="Times New Roman"/>
              </a:rPr>
              <a:t>Chi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squared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test</a:t>
            </a:r>
            <a:r>
              <a:rPr lang="he-IL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3" name="תמונה 4">
            <a:extLst>
              <a:ext uri="{FF2B5EF4-FFF2-40B4-BE49-F238E27FC236}">
                <a16:creationId xmlns:a16="http://schemas.microsoft.com/office/drawing/2014/main" id="{A54B22C0-3B2C-4E31-A944-768A24C3E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73" y="2477420"/>
            <a:ext cx="10907485" cy="178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267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71A82B9A-7841-4E33-94BF-A75E32364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56" y="290266"/>
            <a:ext cx="9015444" cy="5836854"/>
          </a:xfrm>
          <a:prstGeom prst="rect">
            <a:avLst/>
          </a:prstGeom>
        </p:spPr>
      </p:pic>
      <p:pic>
        <p:nvPicPr>
          <p:cNvPr id="10" name="תמונה 10">
            <a:extLst>
              <a:ext uri="{FF2B5EF4-FFF2-40B4-BE49-F238E27FC236}">
                <a16:creationId xmlns:a16="http://schemas.microsoft.com/office/drawing/2014/main" id="{98064A3E-A36B-42AD-BC60-050B5E501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442" y="6088248"/>
            <a:ext cx="4935894" cy="67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556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 Selection – Wrapper Methods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D7DCEB-4646-41F8-B1E3-54466532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 fontScale="92500" lnSpcReduction="10000"/>
          </a:bodyPr>
          <a:lstStyle/>
          <a:p>
            <a:r>
              <a:rPr lang="he-IL">
                <a:cs typeface="Arial"/>
              </a:rPr>
              <a:t>הרצת מודלים עם חלק מהמאפיינים, ובדיקה של הביצועים</a:t>
            </a:r>
            <a:endParaRPr lang="he-IL" dirty="0">
              <a:cs typeface="Arial"/>
            </a:endParaRPr>
          </a:p>
          <a:p>
            <a:r>
              <a:rPr lang="he-IL">
                <a:cs typeface="Arial"/>
              </a:rPr>
              <a:t>בסוף כל הרצה מורידים או מוסיפים מאפיינים ע"פ הציון של החשיבות שלהם (importance) </a:t>
            </a:r>
            <a:endParaRPr lang="he-IL" dirty="0">
              <a:cs typeface="Arial"/>
            </a:endParaRPr>
          </a:p>
          <a:p>
            <a:r>
              <a:rPr lang="he-IL">
                <a:cs typeface="Arial"/>
              </a:rPr>
              <a:t>שיטות אלו כבדות מבחינה חישובית</a:t>
            </a:r>
            <a:endParaRPr lang="he-IL" dirty="0"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סוגים של wrapper methods</a:t>
            </a:r>
            <a:endParaRPr lang="he-IL" dirty="0">
              <a:latin typeface="Arial"/>
              <a:cs typeface="Arial"/>
            </a:endParaRPr>
          </a:p>
          <a:p>
            <a:pPr lvl="1"/>
            <a:r>
              <a:rPr lang="he-IL">
                <a:latin typeface="Arial"/>
                <a:cs typeface="Arial"/>
              </a:rPr>
              <a:t>Forward Search - הרצת מודל עם מאפיין בודד והוספה של מאפיינים</a:t>
            </a:r>
          </a:p>
          <a:p>
            <a:pPr lvl="1"/>
            <a:r>
              <a:rPr lang="he-IL">
                <a:latin typeface="Arial"/>
                <a:cs typeface="Arial"/>
              </a:rPr>
              <a:t>Backward Elimination - הרצת מודל עם כל המאפיינים והורדה של מאפיינים בהדרגה</a:t>
            </a:r>
          </a:p>
          <a:p>
            <a:pPr lvl="1"/>
            <a:r>
              <a:rPr lang="he-IL">
                <a:latin typeface="Arial"/>
                <a:cs typeface="Arial"/>
              </a:rPr>
              <a:t>Recursive Feature Elimination - המודל מנסה את כלל האפשרויות ושומר בצד את המאפיינים שנתנו תוצאות טובות בכל הרצה, לבסוף מבוצע דירוג של המאפיינים ע"ס חשיבותם </a:t>
            </a:r>
          </a:p>
          <a:p>
            <a:r>
              <a:rPr lang="he-IL">
                <a:latin typeface="Arial"/>
                <a:cs typeface="Arial"/>
              </a:rPr>
              <a:t>את האלגוריתים הסופי מפעילים רק על על ה-</a:t>
            </a:r>
            <a:r>
              <a:rPr lang="he-IL" dirty="0">
                <a:latin typeface="Arial"/>
                <a:cs typeface="Arial"/>
              </a:rPr>
              <a:t>test</a:t>
            </a:r>
          </a:p>
          <a:p>
            <a:endParaRPr lang="he-IL" dirty="0">
              <a:latin typeface="Arial"/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0321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B16138-9CA2-42F2-9EB2-C27267C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Histogram</a:t>
            </a:r>
            <a:endParaRPr lang="he-IL"/>
          </a:p>
        </p:txBody>
      </p:sp>
      <p:pic>
        <p:nvPicPr>
          <p:cNvPr id="5" name="תמונה 5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E80BAEEA-08C1-4D83-8A11-24BC66EA5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703" y="1607910"/>
            <a:ext cx="4972507" cy="4351338"/>
          </a:xfrm>
          <a:prstGeom prst="rect">
            <a:avLst/>
          </a:prstGeom>
        </p:spPr>
      </p:pic>
      <p:pic>
        <p:nvPicPr>
          <p:cNvPr id="9" name="תמונה 9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C580B168-7339-4642-95FE-9DB1940C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835" y="1901620"/>
            <a:ext cx="3855436" cy="39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767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85596" y="-267283"/>
            <a:ext cx="11692293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 Selection – Forward Search</a:t>
            </a:r>
            <a:endParaRPr lang="he-IL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E6849D81-6E96-4E51-AD95-EC6C38368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30" y="812977"/>
            <a:ext cx="7232259" cy="580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84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53" y="-189528"/>
            <a:ext cx="11692293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 Selection – Recursive Feature Elimination</a:t>
            </a:r>
            <a:endParaRPr lang="he-IL"/>
          </a:p>
        </p:txBody>
      </p:sp>
      <p:pic>
        <p:nvPicPr>
          <p:cNvPr id="4" name="תמונה 4" descr="תמונה שמכילה אובייקט&#10;&#10;תיאור שנוצר ברמת מהימנות גבוהה מאוד">
            <a:extLst>
              <a:ext uri="{FF2B5EF4-FFF2-40B4-BE49-F238E27FC236}">
                <a16:creationId xmlns:a16="http://schemas.microsoft.com/office/drawing/2014/main" id="{8BA4629C-8F6B-46FB-8E92-70C96E928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23" y="753451"/>
            <a:ext cx="8797730" cy="593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357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6" descr="תמונה שמכילה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BF800985-C993-43BC-A917-2BFCFDD81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830" y="1512555"/>
            <a:ext cx="9803409" cy="5018826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4A935272-F8D5-4C3F-A4A7-F6C16E9A1EF8}"/>
              </a:ext>
            </a:extLst>
          </p:cNvPr>
          <p:cNvSpPr txBox="1">
            <a:spLocks/>
          </p:cNvSpPr>
          <p:nvPr/>
        </p:nvSpPr>
        <p:spPr>
          <a:xfrm>
            <a:off x="-101009" y="329683"/>
            <a:ext cx="12199088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 err="1">
                <a:latin typeface="Times New Roman"/>
                <a:cs typeface="Times New Roman"/>
              </a:rPr>
              <a:t>Feature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Selection</a:t>
            </a:r>
            <a:r>
              <a:rPr lang="he-IL" dirty="0">
                <a:latin typeface="Times New Roman"/>
                <a:cs typeface="Times New Roman"/>
              </a:rPr>
              <a:t> – </a:t>
            </a:r>
            <a:r>
              <a:rPr lang="he-IL" dirty="0" err="1">
                <a:latin typeface="Times New Roman"/>
                <a:cs typeface="Times New Roman"/>
              </a:rPr>
              <a:t>Recursive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Feature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Elimination</a:t>
            </a:r>
            <a:r>
              <a:rPr lang="he-IL" dirty="0">
                <a:latin typeface="Times New Roman"/>
                <a:cs typeface="Times New Roman"/>
              </a:rPr>
              <a:t> 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532388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FDFB5D-9666-42E0-808C-7FD931F0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8730" y="365125"/>
            <a:ext cx="12199088" cy="1325563"/>
          </a:xfrm>
        </p:spPr>
        <p:txBody>
          <a:bodyPr/>
          <a:lstStyle/>
          <a:p>
            <a:r>
              <a:rPr lang="he-IL" dirty="0" err="1">
                <a:latin typeface="Times New Roman"/>
                <a:cs typeface="Times New Roman"/>
              </a:rPr>
              <a:t>Feature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Selection</a:t>
            </a:r>
            <a:r>
              <a:rPr lang="he-IL" dirty="0">
                <a:latin typeface="Times New Roman"/>
                <a:cs typeface="Times New Roman"/>
              </a:rPr>
              <a:t> – </a:t>
            </a:r>
            <a:r>
              <a:rPr lang="he-IL" dirty="0" err="1">
                <a:latin typeface="Times New Roman"/>
                <a:cs typeface="Times New Roman"/>
              </a:rPr>
              <a:t>Recursive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Feature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Elimination</a:t>
            </a:r>
            <a:r>
              <a:rPr lang="he-IL" dirty="0">
                <a:latin typeface="Times New Roman"/>
                <a:cs typeface="Times New Roman"/>
              </a:rPr>
              <a:t> </a:t>
            </a:r>
            <a:endParaRPr lang="he-IL" dirty="0"/>
          </a:p>
        </p:txBody>
      </p:sp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00AF7350-3222-4750-B2DC-5002D7BCF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213" y="1530276"/>
            <a:ext cx="6967063" cy="52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599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96B4841-4E70-4F35-A974-A0A9E0D3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Embedded Methods - Regularization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238709-7FD7-4F81-9B46-C8F020A16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latin typeface="Arial"/>
                <a:cs typeface="Arial"/>
              </a:rPr>
              <a:t>רגולריזציה - הגבלה של המודל הגורמת לבחירת מאפיינים חזקים בלבד</a:t>
            </a:r>
          </a:p>
          <a:p>
            <a:r>
              <a:rPr lang="he-IL">
                <a:cs typeface="Arial"/>
              </a:rPr>
              <a:t>רגולריזציה באה לתת מענה ל-overfitting ע"י איזון בין bias &amp; variance</a:t>
            </a:r>
            <a:endParaRPr lang="he-IL" dirty="0">
              <a:cs typeface="Arial"/>
            </a:endParaRPr>
          </a:p>
          <a:p>
            <a:r>
              <a:rPr lang="he-IL">
                <a:cs typeface="Arial"/>
              </a:rPr>
              <a:t>מצב זה נגרם כאשר האלגוריתים מאומן חזק על ה-train עד כדי כך שהוא תופס גם את הדוגמאות שאינם מייצגות את התכונות האמיתיות של כלל ה-data ("רעשים")</a:t>
            </a:r>
            <a:endParaRPr lang="he-IL">
              <a:cs typeface="Arial" panose="020B0604020202020204" pitchFamily="34" charset="0"/>
            </a:endParaRPr>
          </a:p>
          <a:p>
            <a:r>
              <a:rPr lang="he-IL">
                <a:cs typeface="Arial"/>
              </a:rPr>
              <a:t>לימוד של המודל על הרעשים מצד אחד עושה אותו גמיש כך שיתפוס את כל הנקודות ב-train אבל במחיר של overfit </a:t>
            </a:r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0599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96B4841-4E70-4F35-A974-A0A9E0D3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Embedded Methods - Regularization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238709-7FD7-4F81-9B46-C8F020A16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רגולריזצה ב-Linear Regression Models</a:t>
            </a:r>
          </a:p>
          <a:p>
            <a:r>
              <a:rPr lang="he-IL">
                <a:cs typeface="Arial"/>
              </a:rPr>
              <a:t>רגולריזציה ב-SVR / SVC </a:t>
            </a:r>
            <a:endParaRPr lang="he-IL" dirty="0">
              <a:cs typeface="Arial"/>
            </a:endParaRPr>
          </a:p>
          <a:p>
            <a:r>
              <a:rPr lang="he-IL">
                <a:cs typeface="Arial"/>
              </a:rPr>
              <a:t>רגולריזציה ב-Random Forest</a:t>
            </a:r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55585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כותרת 1">
            <a:extLst>
              <a:ext uri="{FF2B5EF4-FFF2-40B4-BE49-F238E27FC236}">
                <a16:creationId xmlns:a16="http://schemas.microsoft.com/office/drawing/2014/main" id="{162E538C-F7D7-436C-9A20-71233C892AF9}"/>
              </a:ext>
            </a:extLst>
          </p:cNvPr>
          <p:cNvSpPr txBox="1">
            <a:spLocks/>
          </p:cNvSpPr>
          <p:nvPr/>
        </p:nvSpPr>
        <p:spPr>
          <a:xfrm>
            <a:off x="189791" y="303598"/>
            <a:ext cx="10846902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>
                <a:latin typeface="Times New Roman"/>
                <a:cs typeface="Times New Roman"/>
              </a:rPr>
              <a:t>LASSO ,Ridge Regression </a:t>
            </a:r>
            <a:br>
              <a:rPr lang="he-IL" dirty="0">
                <a:latin typeface="Times New Roman"/>
                <a:cs typeface="Times New Roman"/>
              </a:rPr>
            </a:br>
            <a:r>
              <a:rPr lang="he-IL">
                <a:latin typeface="Times New Roman"/>
                <a:cs typeface="Times New Roman"/>
              </a:rPr>
              <a:t> Embedded Methods  </a:t>
            </a:r>
            <a:endParaRPr lang="he-IL"/>
          </a:p>
        </p:txBody>
      </p:sp>
      <p:pic>
        <p:nvPicPr>
          <p:cNvPr id="2" name="תמונה 2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485F3226-CB39-499B-942B-4472D98DD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94" y="1898486"/>
            <a:ext cx="8859934" cy="43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251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4BC8E7C-6A12-45A4-9E06-4443C85C8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 lnSpcReduction="10000"/>
          </a:bodyPr>
          <a:lstStyle/>
          <a:p>
            <a:r>
              <a:rPr lang="he-IL">
                <a:latin typeface="Arial"/>
                <a:cs typeface="Arial"/>
              </a:rPr>
              <a:t>אלגוריתים Lasso  יכול לאפס את המקדמים של המאפיינים, ובכך מבוצע Feature Selection בניגוד ל- ridge regression </a:t>
            </a:r>
          </a:p>
          <a:p>
            <a:r>
              <a:rPr lang="he-IL">
                <a:latin typeface="Arial"/>
                <a:cs typeface="Arial"/>
              </a:rPr>
              <a:t>שני המודלים מתמודדים עם מאפיינים בעלי קורלציה, כל אחד בדרך אחרת</a:t>
            </a:r>
          </a:p>
          <a:p>
            <a:pPr lvl="1"/>
            <a:r>
              <a:rPr lang="he-IL">
                <a:latin typeface="Arial"/>
                <a:cs typeface="Arial"/>
              </a:rPr>
              <a:t>ב-ridge regression המקדמים של מאפיינים בעלי קורלציה יהיו זהים</a:t>
            </a:r>
          </a:p>
          <a:p>
            <a:pPr lvl="1"/>
            <a:r>
              <a:rPr lang="he-IL">
                <a:latin typeface="Arial"/>
                <a:cs typeface="Arial"/>
              </a:rPr>
              <a:t>ב-Lasso אחד מהמאפיינים הקורלטיביים יתאפס בעוד השאר יקבלו ערכי קרובים ל-0</a:t>
            </a:r>
          </a:p>
          <a:p>
            <a:pPr indent="-457200"/>
            <a:r>
              <a:rPr lang="he-IL">
                <a:latin typeface="Arial"/>
                <a:cs typeface="Arial"/>
              </a:rPr>
              <a:t>Lasso מתאים למקרים בהם יש מספר קטן של מאפיינים חזקים משמעותית, והאחרים קרובים ל-0</a:t>
            </a:r>
          </a:p>
          <a:p>
            <a:pPr indent="-457200"/>
            <a:r>
              <a:rPr lang="he-IL">
                <a:latin typeface="Arial"/>
                <a:cs typeface="Arial"/>
              </a:rPr>
              <a:t>Ridge מתאים למקרים בהם יש הרבה מאפיינים חזקים</a:t>
            </a:r>
          </a:p>
          <a:p>
            <a:pPr indent="-457200"/>
            <a:r>
              <a:rPr lang="he-IL">
                <a:latin typeface="Arial"/>
                <a:cs typeface="Arial"/>
              </a:rPr>
              <a:t>Elastic Net  מכיל את שני הרגולריזציות, ומשלב את הייתרונות של שני האלגוריתמים  </a:t>
            </a:r>
            <a:endParaRPr lang="he-IL" dirty="0">
              <a:latin typeface="Arial"/>
              <a:cs typeface="Arial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576826FC-75E7-49AE-98A0-24C00C158D5D}"/>
              </a:ext>
            </a:extLst>
          </p:cNvPr>
          <p:cNvSpPr txBox="1">
            <a:spLocks/>
          </p:cNvSpPr>
          <p:nvPr/>
        </p:nvSpPr>
        <p:spPr>
          <a:xfrm>
            <a:off x="506896" y="365125"/>
            <a:ext cx="10846902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>
                <a:latin typeface="Times New Roman"/>
                <a:cs typeface="Times New Roman"/>
              </a:rPr>
              <a:t>LASSO ,Ridge Regression </a:t>
            </a:r>
            <a:br>
              <a:rPr lang="he-IL" dirty="0">
                <a:latin typeface="Times New Roman"/>
                <a:cs typeface="Times New Roman"/>
              </a:rPr>
            </a:br>
            <a:r>
              <a:rPr lang="he-IL">
                <a:latin typeface="Times New Roman"/>
                <a:cs typeface="Times New Roman"/>
              </a:rPr>
              <a:t> Embedded Methods  - דגשים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61588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6926CB57-CCE2-401B-A32E-D2EB457BE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595" y="1085687"/>
            <a:ext cx="10515600" cy="400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4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17F67BBB-1916-427E-92AD-47536ECB5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898" y="1190488"/>
            <a:ext cx="12033693" cy="36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77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F6D58C3-1A2F-4B12-91E4-3EB050CD4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Box Plot</a:t>
            </a:r>
            <a:endParaRPr lang="he-IL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B110D184-A5EE-45B5-B5FF-D96D2B0D7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944" y="1854933"/>
            <a:ext cx="3988727" cy="4351338"/>
          </a:xfrm>
          <a:prstGeom prst="rect">
            <a:avLst/>
          </a:prstGeom>
        </p:spPr>
      </p:pic>
      <p:pic>
        <p:nvPicPr>
          <p:cNvPr id="6" name="תמונה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57D86995-DB19-4A84-B7EB-1191E84DE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647" y="2071785"/>
            <a:ext cx="6353907" cy="3036814"/>
          </a:xfrm>
          <a:prstGeom prst="rect">
            <a:avLst/>
          </a:prstGeom>
        </p:spPr>
      </p:pic>
      <p:pic>
        <p:nvPicPr>
          <p:cNvPr id="8" name="תמונה 8">
            <a:extLst>
              <a:ext uri="{FF2B5EF4-FFF2-40B4-BE49-F238E27FC236}">
                <a16:creationId xmlns:a16="http://schemas.microsoft.com/office/drawing/2014/main" id="{8A20A706-3090-472C-AA26-8BAF637A0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985" y="5563133"/>
            <a:ext cx="2743200" cy="47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337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FCF59D65-26F1-486F-8B4E-8D5144FF2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060" y="1174142"/>
            <a:ext cx="10515600" cy="39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76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1020691-AA61-48EC-B265-3BBB179C5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325"/>
            <a:ext cx="10515600" cy="1325563"/>
          </a:xfrm>
        </p:spPr>
        <p:txBody>
          <a:bodyPr/>
          <a:lstStyle/>
          <a:p>
            <a:r>
              <a:rPr lang="he-IL">
                <a:cs typeface="Times New Roman"/>
              </a:rPr>
              <a:t>SVM - </a:t>
            </a:r>
            <a:r>
              <a:rPr lang="he-IL">
                <a:latin typeface="Times New Roman"/>
                <a:cs typeface="Times New Roman"/>
              </a:rPr>
              <a:t>Support Vector Machine</a:t>
            </a:r>
            <a:endParaRPr lang="he-IL"/>
          </a:p>
        </p:txBody>
      </p:sp>
      <p:pic>
        <p:nvPicPr>
          <p:cNvPr id="8" name="תמונה 8" descr="תמונה שמכילה אובייקט&#10;&#10;תיאור שנוצר ברמת מהימנות גבוהה">
            <a:extLst>
              <a:ext uri="{FF2B5EF4-FFF2-40B4-BE49-F238E27FC236}">
                <a16:creationId xmlns:a16="http://schemas.microsoft.com/office/drawing/2014/main" id="{62365BE0-DBD6-48B4-AB83-D5FA986C0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5010" y="1029014"/>
            <a:ext cx="6287976" cy="54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62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1020691-AA61-48EC-B265-3BBB179C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SVM</a:t>
            </a:r>
            <a:endParaRPr lang="he-IL"/>
          </a:p>
        </p:txBody>
      </p:sp>
      <p:pic>
        <p:nvPicPr>
          <p:cNvPr id="3" name="תמונה 4">
            <a:extLst>
              <a:ext uri="{FF2B5EF4-FFF2-40B4-BE49-F238E27FC236}">
                <a16:creationId xmlns:a16="http://schemas.microsoft.com/office/drawing/2014/main" id="{F25A1818-AE76-4110-BB9B-2207ED4D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11" y="926681"/>
            <a:ext cx="5537199" cy="5388592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9F3DC263-0407-4C32-983A-4AFF66097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85490" y="3048056"/>
            <a:ext cx="6227577" cy="104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241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1020691-AA61-48EC-B265-3BBB179C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SVM</a:t>
            </a:r>
            <a:endParaRPr lang="he-IL"/>
          </a:p>
        </p:txBody>
      </p:sp>
      <p:pic>
        <p:nvPicPr>
          <p:cNvPr id="6" name="תמונה 6" descr="תמונה שמכילה מפה&#10;&#10;תיאור שנוצר ברמת מהימנות גבוהה">
            <a:extLst>
              <a:ext uri="{FF2B5EF4-FFF2-40B4-BE49-F238E27FC236}">
                <a16:creationId xmlns:a16="http://schemas.microsoft.com/office/drawing/2014/main" id="{51F6CCBC-7DD3-4E44-A293-BE87EA21D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144" y="1308206"/>
            <a:ext cx="9240873" cy="52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434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9601C860-23D5-4F73-B4D5-6A96AB6FF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96" y="918268"/>
            <a:ext cx="11490251" cy="2113866"/>
          </a:xfrm>
          <a:prstGeom prst="rect">
            <a:avLst/>
          </a:prstGeom>
        </p:spPr>
      </p:pic>
      <p:pic>
        <p:nvPicPr>
          <p:cNvPr id="6" name="תמונה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5B863420-DF9C-4BBA-9431-3694C339A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12" y="3664217"/>
            <a:ext cx="11485525" cy="23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35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4E4F4A13-1F60-4117-9E89-0187DEA7C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82" y="1188436"/>
            <a:ext cx="8052359" cy="5139613"/>
          </a:xfrm>
          <a:prstGeom prst="rect">
            <a:avLst/>
          </a:prstGeom>
        </p:spPr>
      </p:pic>
      <p:sp>
        <p:nvSpPr>
          <p:cNvPr id="7" name="כותרת 1">
            <a:extLst>
              <a:ext uri="{FF2B5EF4-FFF2-40B4-BE49-F238E27FC236}">
                <a16:creationId xmlns:a16="http://schemas.microsoft.com/office/drawing/2014/main" id="{38F9B134-3A76-429F-852F-AC569D7C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Decision Tree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79645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B7AD4830-B3CF-4843-A009-78753DCAF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133" y="349605"/>
            <a:ext cx="8299231" cy="622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29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5280128-D16F-4937-8BAD-C36068CE1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על איזה פרמטרים ניתן לשלוט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1FB3E1F-CB46-4A94-8464-47B042969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latin typeface="Arial"/>
                <a:cs typeface="Arial"/>
              </a:rPr>
              <a:t>n_estimators - </a:t>
            </a:r>
            <a:r>
              <a:rPr lang="he-IL">
                <a:cs typeface="Arial"/>
              </a:rPr>
              <a:t>כמות העצים</a:t>
            </a:r>
          </a:p>
          <a:p>
            <a:r>
              <a:rPr lang="he-IL">
                <a:latin typeface="Arial"/>
                <a:cs typeface="Arial"/>
              </a:rPr>
              <a:t>max_depth - עומק מקסימאלי של העצים</a:t>
            </a:r>
            <a:endParaRPr lang="he-IL" dirty="0">
              <a:latin typeface="Arial"/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min_samples_split - מספר המינימאלי של דוגמאות שיפוצלו (ניתן לרשום במספר או באחוזים)</a:t>
            </a:r>
            <a:endParaRPr lang="he-IL" dirty="0">
              <a:latin typeface="Arial"/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min_samples_leaf - מספר מינימאלי של דוגמאות שיהיו ב-עלה (ניתן לרשום במספר או באחוזים</a:t>
            </a:r>
            <a:endParaRPr lang="he-IL" dirty="0">
              <a:latin typeface="Arial"/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max_features - כמות המאפיינים שעל פיהם המודל בוחר לפצל את הצומת (המודל בוחר רנדומאלית מס' מאפיינים)</a:t>
            </a:r>
            <a:endParaRPr lang="he-IL" dirty="0">
              <a:latin typeface="Arial"/>
              <a:cs typeface="Arial"/>
            </a:endParaRPr>
          </a:p>
          <a:p>
            <a:endParaRPr lang="he-IL" dirty="0">
              <a:latin typeface="Arial"/>
              <a:cs typeface="Arial"/>
            </a:endParaRPr>
          </a:p>
          <a:p>
            <a:endParaRPr lang="he-IL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270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CF92534F-3491-4B10-A468-DDBDC9D73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177" y="1940523"/>
            <a:ext cx="11395739" cy="250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4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B16138-9CA2-42F2-9EB2-C27267C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Box Plot</a:t>
            </a:r>
            <a:endParaRPr lang="he-IL"/>
          </a:p>
        </p:txBody>
      </p:sp>
      <p:pic>
        <p:nvPicPr>
          <p:cNvPr id="6" name="תמונה 7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39089B11-94F1-4A95-8FDD-B2B58497C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9397" y="1571140"/>
            <a:ext cx="6336034" cy="4351338"/>
          </a:xfrm>
          <a:prstGeom prst="rect">
            <a:avLst/>
          </a:prstGeom>
        </p:spPr>
      </p:pic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F277082D-D44D-47D6-9789-C289DD23B050}"/>
              </a:ext>
            </a:extLst>
          </p:cNvPr>
          <p:cNvSpPr txBox="1">
            <a:spLocks/>
          </p:cNvSpPr>
          <p:nvPr/>
        </p:nvSpPr>
        <p:spPr>
          <a:xfrm>
            <a:off x="8751276" y="1825625"/>
            <a:ext cx="2602524" cy="435133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e-IL" dirty="0">
              <a:solidFill>
                <a:srgbClr val="000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8916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B16138-9CA2-42F2-9EB2-C27267C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Data Visualization</a:t>
            </a:r>
            <a:endParaRPr lang="he-IL"/>
          </a:p>
        </p:txBody>
      </p:sp>
      <p:pic>
        <p:nvPicPr>
          <p:cNvPr id="19" name="תמונה 19">
            <a:extLst>
              <a:ext uri="{FF2B5EF4-FFF2-40B4-BE49-F238E27FC236}">
                <a16:creationId xmlns:a16="http://schemas.microsoft.com/office/drawing/2014/main" id="{5961B766-EDDF-4E9F-9FB1-3FA1C9E36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4878" y="1546383"/>
            <a:ext cx="4942952" cy="4942952"/>
          </a:xfrm>
          <a:prstGeom prst="rect">
            <a:avLst/>
          </a:prstGeom>
        </p:spPr>
      </p:pic>
      <p:pic>
        <p:nvPicPr>
          <p:cNvPr id="21" name="תמונה 21" descr="תמונה שמכילה טקסט, מפה, שמים&#10;&#10;תיאור שנוצר ברמת מהימנות גבוהה">
            <a:extLst>
              <a:ext uri="{FF2B5EF4-FFF2-40B4-BE49-F238E27FC236}">
                <a16:creationId xmlns:a16="http://schemas.microsoft.com/office/drawing/2014/main" id="{3FBF12DA-A044-4EB8-9CE0-08C54602B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90" y="2018803"/>
            <a:ext cx="5554554" cy="355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41260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78</Slides>
  <Notes>6</Notes>
  <HiddenSlides>8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ערכת נושא Office</vt:lpstr>
      <vt:lpstr>מתודולוגיות עבודה ב-DS</vt:lpstr>
      <vt:lpstr>תוכן עניינים</vt:lpstr>
      <vt:lpstr>Data Visualization</vt:lpstr>
      <vt:lpstr>Bar Chart</vt:lpstr>
      <vt:lpstr>Pie Chart</vt:lpstr>
      <vt:lpstr>Histogram</vt:lpstr>
      <vt:lpstr>Box Plot</vt:lpstr>
      <vt:lpstr>Box Plot</vt:lpstr>
      <vt:lpstr>Data Visualization</vt:lpstr>
      <vt:lpstr>PCA</vt:lpstr>
      <vt:lpstr>בדיקת outliers ב-Data</vt:lpstr>
      <vt:lpstr>בדיקת רגישות של אלגוריתמים ל-outlier</vt:lpstr>
      <vt:lpstr>רגישות של Logistic Regression </vt:lpstr>
      <vt:lpstr>רגישות של Random Forest</vt:lpstr>
      <vt:lpstr>רגישות של K-Means</vt:lpstr>
      <vt:lpstr>בדיקת outliers ב-Data – Data Visualization</vt:lpstr>
      <vt:lpstr>בדיקת outliers ב-Data – Data Visualization</vt:lpstr>
      <vt:lpstr>בדיקת outliers ב-Data – Data Visualization</vt:lpstr>
      <vt:lpstr>בדיקת outliers ב-Data – שיטות סטטיסטיות</vt:lpstr>
      <vt:lpstr>בדיקת outliers ב-Data - Z-Score</vt:lpstr>
      <vt:lpstr>בדיקת outliers ב-Data - Z-Score</vt:lpstr>
      <vt:lpstr>בדיקת outliers ב-Data - Z-Score</vt:lpstr>
      <vt:lpstr>בדיקת outliers - Gaussian Mixture Models</vt:lpstr>
      <vt:lpstr>בדיקת outliers - Gaussian Mixture Models</vt:lpstr>
      <vt:lpstr>בדיקת outliers - Gaussian Mixture Models</vt:lpstr>
      <vt:lpstr>בדיקת outliers - Gaussian Mixture Models</vt:lpstr>
      <vt:lpstr>בדיקת outliers - Nearest Neighbors</vt:lpstr>
      <vt:lpstr>בדיקת outliers - Nearest Neighbors</vt:lpstr>
      <vt:lpstr>בדיקת outliers - Nearest Neighbors</vt:lpstr>
      <vt:lpstr>בדיקת outliers - Nearest Neighbors</vt:lpstr>
      <vt:lpstr>בדיקת outliers - KMeans Clustering Distance</vt:lpstr>
      <vt:lpstr>בדיקת outliers - KMeans Clustering Distance</vt:lpstr>
      <vt:lpstr>בדיקת outliers - KMeans Clustering Distance</vt:lpstr>
      <vt:lpstr>בדיקת outliers - PCA</vt:lpstr>
      <vt:lpstr>בדיקת outliers - PCA</vt:lpstr>
      <vt:lpstr>Hierarchical Clustering</vt:lpstr>
      <vt:lpstr>Hierarchical Clustering  - Dendrogram</vt:lpstr>
      <vt:lpstr>Hierarchical Clustering</vt:lpstr>
      <vt:lpstr>Hierarchical Clustering </vt:lpstr>
      <vt:lpstr>Hierarchical Clustering </vt:lpstr>
      <vt:lpstr>Hierarchical Clustering </vt:lpstr>
      <vt:lpstr>Hierarchical Clustering </vt:lpstr>
      <vt:lpstr>PowerPoint Presentation</vt:lpstr>
      <vt:lpstr>Hierarchical Clustering </vt:lpstr>
      <vt:lpstr>PowerPoint Presentation</vt:lpstr>
      <vt:lpstr>Feature Selection</vt:lpstr>
      <vt:lpstr>Feature Selection</vt:lpstr>
      <vt:lpstr>PowerPoint Presentation</vt:lpstr>
      <vt:lpstr>Feature Selection – Filter Method</vt:lpstr>
      <vt:lpstr>Feature Selection – Filter Method</vt:lpstr>
      <vt:lpstr>Feature Selection - correlation coefficient scores</vt:lpstr>
      <vt:lpstr>Feature Selection - correlation coefficient scores</vt:lpstr>
      <vt:lpstr>Feature Selection - Chi squared test </vt:lpstr>
      <vt:lpstr>Feature Selection - Chi squared test </vt:lpstr>
      <vt:lpstr>Feature Selection - Chi squared test </vt:lpstr>
      <vt:lpstr>Feature Selection - Chi squared test </vt:lpstr>
      <vt:lpstr>Feature Selection - Chi squared test </vt:lpstr>
      <vt:lpstr>PowerPoint Presentation</vt:lpstr>
      <vt:lpstr>Feature Selection – Wrapper Methods</vt:lpstr>
      <vt:lpstr>Feature Selection – Forward Search</vt:lpstr>
      <vt:lpstr>Feature Selection – Recursive Feature Elimination</vt:lpstr>
      <vt:lpstr>PowerPoint Presentation</vt:lpstr>
      <vt:lpstr>Feature Selection – Recursive Feature Elimination </vt:lpstr>
      <vt:lpstr>Embedded Methods - Regularization</vt:lpstr>
      <vt:lpstr>Embedded Methods - Regularization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SVM - Support Vector Machine</vt:lpstr>
      <vt:lpstr>SVM</vt:lpstr>
      <vt:lpstr>SVM</vt:lpstr>
      <vt:lpstr>PowerPoint Presentation</vt:lpstr>
      <vt:lpstr>Decision Tree</vt:lpstr>
      <vt:lpstr>PowerPoint Presentation</vt:lpstr>
      <vt:lpstr>על איזה פרמטרים ניתן לשלוט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/>
  <cp:lastModifiedBy/>
  <cp:revision>2401</cp:revision>
  <dcterms:created xsi:type="dcterms:W3CDTF">2012-09-06T21:35:36Z</dcterms:created>
  <dcterms:modified xsi:type="dcterms:W3CDTF">2019-08-19T12:06:19Z</dcterms:modified>
</cp:coreProperties>
</file>